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2B12CE-E36C-0A40-A020-139747695589}"/>
              </a:ext>
            </a:extLst>
          </p:cNvPr>
          <p:cNvSpPr>
            <a:spLocks noGrp="1"/>
          </p:cNvSpPr>
          <p:nvPr>
            <p:ph type="ctrTitle"/>
          </p:nvPr>
        </p:nvSpPr>
        <p:spPr/>
        <p:txBody>
          <a:bodyPr anchor="t"/>
          <a:lstStyle/>
          <a:p>
            <a:r>
              <a:rPr lang="hi-IN" sz="6000" b="1" dirty="0">
                <a:solidFill>
                  <a:schemeClr val="tx2">
                    <a:lumMod val="90000"/>
                    <a:lumOff val="10000"/>
                  </a:schemeClr>
                </a:solidFill>
                <a:effectLst>
                  <a:outerShdw blurRad="38100" dist="38100" dir="2700000" algn="tl">
                    <a:srgbClr val="000000">
                      <a:alpha val="43137"/>
                    </a:srgbClr>
                  </a:outerShdw>
                </a:effectLst>
                <a:latin typeface="Arial Black" panose="020B0604020202020204" pitchFamily="34" charset="0"/>
              </a:rPr>
              <a:t>राधानगरी</a:t>
            </a:r>
            <a:r>
              <a:rPr lang="hi-IN" sz="6000" b="1" dirty="0">
                <a:solidFill>
                  <a:schemeClr val="tx2">
                    <a:lumMod val="90000"/>
                    <a:lumOff val="10000"/>
                  </a:schemeClr>
                </a:solidFill>
                <a:latin typeface="Arial Black" panose="020B0604020202020204" pitchFamily="34" charset="0"/>
              </a:rPr>
              <a:t> </a:t>
            </a:r>
            <a:r>
              <a:rPr lang="hi-IN" sz="6000" b="1" dirty="0">
                <a:solidFill>
                  <a:schemeClr val="tx2">
                    <a:lumMod val="90000"/>
                    <a:lumOff val="10000"/>
                  </a:schemeClr>
                </a:solidFill>
                <a:effectLst>
                  <a:outerShdw blurRad="38100" dist="38100" dir="2700000" algn="tl">
                    <a:srgbClr val="000000">
                      <a:alpha val="43137"/>
                    </a:srgbClr>
                  </a:outerShdw>
                </a:effectLst>
                <a:latin typeface="Arial Black" panose="020B0604020202020204" pitchFamily="34" charset="0"/>
              </a:rPr>
              <a:t>महाविद्यालय, राधानगरी</a:t>
            </a:r>
            <a:r>
              <a:rPr lang="hi-IN"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sp>
        <p:nvSpPr>
          <p:cNvPr id="3" name="Subtitle 2">
            <a:extLst>
              <a:ext uri="{FF2B5EF4-FFF2-40B4-BE49-F238E27FC236}">
                <a16:creationId xmlns="" xmlns:a16="http://schemas.microsoft.com/office/drawing/2014/main" id="{69DB72C6-E157-3E47-8FB4-FDD3F22EEC2E}"/>
              </a:ext>
            </a:extLst>
          </p:cNvPr>
          <p:cNvSpPr>
            <a:spLocks noGrp="1"/>
          </p:cNvSpPr>
          <p:nvPr>
            <p:ph type="subTitle" idx="1"/>
          </p:nvPr>
        </p:nvSpPr>
        <p:spPr>
          <a:xfrm>
            <a:off x="2680163" y="3956280"/>
            <a:ext cx="6831673" cy="463916"/>
          </a:xfrm>
        </p:spPr>
        <p:txBody>
          <a:bodyPr>
            <a:normAutofit lnSpcReduction="10000"/>
          </a:bodyPr>
          <a:lstStyle/>
          <a:p>
            <a:r>
              <a:rPr lang="hi-IN" b="1" dirty="0">
                <a:solidFill>
                  <a:schemeClr val="bg2">
                    <a:lumMod val="50000"/>
                  </a:schemeClr>
                </a:solidFill>
                <a:effectLst>
                  <a:outerShdw blurRad="38100" dist="38100" dir="2700000" algn="tl">
                    <a:srgbClr val="000000">
                      <a:alpha val="43137"/>
                    </a:srgbClr>
                  </a:outerShdw>
                </a:effectLst>
              </a:rPr>
              <a:t>सूक्ष्म अर्थशास्त्र </a:t>
            </a:r>
            <a:endParaRPr lang="en-US" b="1" dirty="0">
              <a:solidFill>
                <a:schemeClr val="bg2">
                  <a:lumMod val="50000"/>
                </a:schemeClr>
              </a:solidFill>
              <a:effectLst>
                <a:outerShdw blurRad="38100" dist="38100" dir="2700000" algn="tl">
                  <a:srgbClr val="000000">
                    <a:alpha val="43137"/>
                  </a:srgbClr>
                </a:outerShdw>
              </a:effectLst>
            </a:endParaRPr>
          </a:p>
        </p:txBody>
      </p:sp>
      <p:sp>
        <p:nvSpPr>
          <p:cNvPr id="5" name="TextBox 4">
            <a:extLst>
              <a:ext uri="{FF2B5EF4-FFF2-40B4-BE49-F238E27FC236}">
                <a16:creationId xmlns="" xmlns:a16="http://schemas.microsoft.com/office/drawing/2014/main" id="{CDA19E23-9AEE-4848-B1DE-2401C7B24A1D}"/>
              </a:ext>
            </a:extLst>
          </p:cNvPr>
          <p:cNvSpPr txBox="1"/>
          <p:nvPr/>
        </p:nvSpPr>
        <p:spPr>
          <a:xfrm>
            <a:off x="6197203" y="5732972"/>
            <a:ext cx="2123694" cy="400110"/>
          </a:xfrm>
          <a:prstGeom prst="rect">
            <a:avLst/>
          </a:prstGeom>
          <a:noFill/>
        </p:spPr>
        <p:txBody>
          <a:bodyPr wrap="square">
            <a:spAutoFit/>
          </a:bodyPr>
          <a:lstStyle/>
          <a:p>
            <a:r>
              <a:rPr lang="hi-IN" sz="2000" b="1" dirty="0"/>
              <a:t>बी. कॉम भाग १</a:t>
            </a:r>
            <a:endParaRPr lang="en-US" sz="2000" b="1" dirty="0"/>
          </a:p>
        </p:txBody>
      </p:sp>
    </p:spTree>
    <p:extLst>
      <p:ext uri="{BB962C8B-B14F-4D97-AF65-F5344CB8AC3E}">
        <p14:creationId xmlns:p14="http://schemas.microsoft.com/office/powerpoint/2010/main" val="25895777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100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56" presetClass="entr" presetSubtype="0" fill="hold" grpId="0" nodeType="afterEffect">
                                  <p:stCondLst>
                                    <p:cond delay="1500"/>
                                  </p:stCondLst>
                                  <p:iterate type="lt">
                                    <p:tmPct val="10000"/>
                                  </p:iterate>
                                  <p:childTnLst>
                                    <p:set>
                                      <p:cBhvr>
                                        <p:cTn id="15" dur="1" fill="hold">
                                          <p:stCondLst>
                                            <p:cond delay="0"/>
                                          </p:stCondLst>
                                        </p:cTn>
                                        <p:tgtEl>
                                          <p:spTgt spid="5"/>
                                        </p:tgtEl>
                                        <p:attrNameLst>
                                          <p:attrName>style.visibility</p:attrName>
                                        </p:attrNameLst>
                                      </p:cBhvr>
                                      <p:to>
                                        <p:strVal val="visible"/>
                                      </p:to>
                                    </p:set>
                                    <p:anim by="(-#ppt_w*2)" calcmode="lin" valueType="num">
                                      <p:cBhvr rctx="PPT">
                                        <p:cTn id="16" dur="500" autoRev="1" fill="hold">
                                          <p:stCondLst>
                                            <p:cond delay="0"/>
                                          </p:stCondLst>
                                        </p:cTn>
                                        <p:tgtEl>
                                          <p:spTgt spid="5"/>
                                        </p:tgtEl>
                                        <p:attrNameLst>
                                          <p:attrName>ppt_w</p:attrName>
                                        </p:attrNameLst>
                                      </p:cBhvr>
                                    </p:anim>
                                    <p:anim by="(#ppt_w*0.50)" calcmode="lin" valueType="num">
                                      <p:cBhvr>
                                        <p:cTn id="17" dur="500" decel="50000" autoRev="1" fill="hold">
                                          <p:stCondLst>
                                            <p:cond delay="0"/>
                                          </p:stCondLst>
                                        </p:cTn>
                                        <p:tgtEl>
                                          <p:spTgt spid="5"/>
                                        </p:tgtEl>
                                        <p:attrNameLst>
                                          <p:attrName>ppt_x</p:attrName>
                                        </p:attrNameLst>
                                      </p:cBhvr>
                                    </p:anim>
                                    <p:anim from="(-#ppt_h/2)" to="(#ppt_y)" calcmode="lin" valueType="num">
                                      <p:cBhvr>
                                        <p:cTn id="18" dur="1000" fill="hold">
                                          <p:stCondLst>
                                            <p:cond delay="0"/>
                                          </p:stCondLst>
                                        </p:cTn>
                                        <p:tgtEl>
                                          <p:spTgt spid="5"/>
                                        </p:tgtEl>
                                        <p:attrNameLst>
                                          <p:attrName>ppt_y</p:attrName>
                                        </p:attrNameLst>
                                      </p:cBhvr>
                                    </p:anim>
                                    <p:animRot by="21600000">
                                      <p:cBhvr>
                                        <p:cTn id="19" dur="10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470F2B-D536-CF48-A02D-030DD986E67F}"/>
              </a:ext>
            </a:extLst>
          </p:cNvPr>
          <p:cNvSpPr>
            <a:spLocks noGrp="1"/>
          </p:cNvSpPr>
          <p:nvPr>
            <p:ph type="title"/>
          </p:nvPr>
        </p:nvSpPr>
        <p:spPr/>
        <p:txBody>
          <a:bodyPr anchor="ctr">
            <a:normAutofit/>
          </a:bodyPr>
          <a:lstStyle/>
          <a:p>
            <a:pPr algn="ctr"/>
            <a:r>
              <a:rPr lang="en-US" sz="4000" dirty="0" err="1">
                <a:effectLst>
                  <a:outerShdw blurRad="38100" dist="38100" dir="2700000" algn="tl">
                    <a:srgbClr val="000000">
                      <a:alpha val="43137"/>
                    </a:srgbClr>
                  </a:outerShdw>
                </a:effectLst>
              </a:rPr>
              <a:t>सिद्धांतावरील</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टीका</a:t>
            </a:r>
            <a:endParaRPr lang="en-US" sz="40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F3EFF91B-531E-3E48-A041-33C7511DC9E1}"/>
              </a:ext>
            </a:extLst>
          </p:cNvPr>
          <p:cNvSpPr>
            <a:spLocks noGrp="1"/>
          </p:cNvSpPr>
          <p:nvPr>
            <p:ph idx="1"/>
          </p:nvPr>
        </p:nvSpPr>
        <p:spPr>
          <a:xfrm>
            <a:off x="1530350" y="2355453"/>
            <a:ext cx="9601200" cy="3581400"/>
          </a:xfrm>
        </p:spPr>
        <p:txBody>
          <a:bodyPr anchor="ctr">
            <a:normAutofit/>
          </a:bodyPr>
          <a:lstStyle/>
          <a:p>
            <a:pPr marL="0" indent="0" algn="just">
              <a:buNone/>
            </a:pPr>
            <a:r>
              <a:rPr lang="en-US" sz="2400" dirty="0"/>
              <a:t>	</a:t>
            </a:r>
            <a:r>
              <a:rPr lang="hi-IN" sz="2400" dirty="0">
                <a:solidFill>
                  <a:srgbClr val="002060"/>
                </a:solidFill>
              </a:rPr>
              <a:t>अनेक अर्थशास्त्रज्ञांच्या मते , उत्पादनाचे घटक सारख्याच प्रमाणात वाढविणे अगर कमी करणे पुढील कारणांनी शक्य होत नाही . </a:t>
            </a:r>
            <a:endParaRPr lang="en-US" sz="2400" dirty="0">
              <a:solidFill>
                <a:srgbClr val="002060"/>
              </a:solidFill>
            </a:endParaRPr>
          </a:p>
          <a:p>
            <a:pPr algn="just"/>
            <a:r>
              <a:rPr lang="hi-IN" sz="2400" dirty="0" smtClean="0"/>
              <a:t>१. </a:t>
            </a:r>
            <a:r>
              <a:rPr lang="hi-IN" sz="2400" dirty="0"/>
              <a:t>काही उत्पादक घटक अविभाज्य </a:t>
            </a:r>
            <a:r>
              <a:rPr lang="hi-IN" sz="2400" dirty="0" smtClean="0"/>
              <a:t>असतात. </a:t>
            </a:r>
            <a:r>
              <a:rPr lang="hi-IN" sz="2400" dirty="0"/>
              <a:t>उत्पादन मोठ्या प्रमाणावर केल्यासच असे घटक वापरता </a:t>
            </a:r>
            <a:r>
              <a:rPr lang="hi-IN" sz="2400" dirty="0" smtClean="0"/>
              <a:t>येतात. </a:t>
            </a:r>
            <a:r>
              <a:rPr lang="hi-IN" sz="2400" dirty="0"/>
              <a:t>उत्पादनाचे प्रमाण लहान असल्यास असे घटक अंशत : वापरता येत </a:t>
            </a:r>
            <a:r>
              <a:rPr lang="hi-IN" sz="2400" dirty="0" smtClean="0"/>
              <a:t>नाहीत. </a:t>
            </a:r>
            <a:r>
              <a:rPr lang="hi-IN" sz="2400" dirty="0"/>
              <a:t>त्यामुळे अशा घटकांचा ठरावीक प्रमाणात अगर पटीत बदल करणे शक्य </a:t>
            </a:r>
            <a:r>
              <a:rPr lang="hi-IN" sz="2400" dirty="0" smtClean="0"/>
              <a:t>नसते. </a:t>
            </a:r>
            <a:endParaRPr lang="en-US" sz="2400" dirty="0"/>
          </a:p>
        </p:txBody>
      </p:sp>
    </p:spTree>
    <p:extLst>
      <p:ext uri="{BB962C8B-B14F-4D97-AF65-F5344CB8AC3E}">
        <p14:creationId xmlns:p14="http://schemas.microsoft.com/office/powerpoint/2010/main" val="93189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3100"/>
                            </p:stCondLst>
                            <p:childTnLst>
                              <p:par>
                                <p:cTn id="12" presetID="2" presetClass="entr" presetSubtype="4" fill="hold" grpId="0" nodeType="afterEffect">
                                  <p:stCondLst>
                                    <p:cond delay="50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4100"/>
                            </p:stCondLst>
                            <p:childTnLst>
                              <p:par>
                                <p:cTn id="17" presetID="2" presetClass="entr" presetSubtype="4"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5AB5CE-8205-EA4B-AA13-58115B666428}"/>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2CA2B24D-1158-4A4B-88D4-7AC34FB7638E}"/>
              </a:ext>
            </a:extLst>
          </p:cNvPr>
          <p:cNvSpPr>
            <a:spLocks noGrp="1"/>
          </p:cNvSpPr>
          <p:nvPr>
            <p:ph idx="1"/>
          </p:nvPr>
        </p:nvSpPr>
        <p:spPr/>
        <p:txBody>
          <a:bodyPr anchor="ctr">
            <a:normAutofit/>
          </a:bodyPr>
          <a:lstStyle/>
          <a:p>
            <a:pPr algn="just"/>
            <a:r>
              <a:rPr lang="hi-IN" sz="2400" dirty="0" smtClean="0"/>
              <a:t>२. </a:t>
            </a:r>
            <a:r>
              <a:rPr lang="hi-IN" sz="2400" dirty="0"/>
              <a:t>विशिष्ट परिस्थितीत सर्व घटक दुप्पट करणे शक्य होत </a:t>
            </a:r>
            <a:r>
              <a:rPr lang="hi-IN" sz="2400" dirty="0" smtClean="0"/>
              <a:t>नाही. </a:t>
            </a:r>
            <a:r>
              <a:rPr lang="hi-IN" sz="2400" dirty="0"/>
              <a:t>समजा , कामगारांची संख्या वाढविली तर औद्योगिक शिस्त बिघडून गोंधळ निर्माण </a:t>
            </a:r>
            <a:r>
              <a:rPr lang="hi-IN" sz="2400" dirty="0" smtClean="0"/>
              <a:t>होईल. </a:t>
            </a:r>
            <a:endParaRPr lang="en-US" sz="2400" dirty="0"/>
          </a:p>
          <a:p>
            <a:pPr algn="just"/>
            <a:r>
              <a:rPr lang="hi-IN" sz="2400" dirty="0" smtClean="0"/>
              <a:t>३. </a:t>
            </a:r>
            <a:r>
              <a:rPr lang="hi-IN" sz="2400" dirty="0"/>
              <a:t>काही उत्पादक घटकांचा पुरवठा मर्यादित </a:t>
            </a:r>
            <a:r>
              <a:rPr lang="hi-IN" sz="2400" dirty="0" smtClean="0"/>
              <a:t>असतो. </a:t>
            </a:r>
            <a:r>
              <a:rPr lang="hi-IN" sz="2400" dirty="0"/>
              <a:t>त्यांचा पुरवठा इतर घटकांप्रमाणे वाढविता येत </a:t>
            </a:r>
            <a:r>
              <a:rPr lang="hi-IN" sz="2400" dirty="0" smtClean="0"/>
              <a:t>नाही. उदा. </a:t>
            </a:r>
            <a:r>
              <a:rPr lang="hi-IN" sz="2400" dirty="0"/>
              <a:t>संयोजक म्हणून ही कल्पना अव्यवहार्य व वस्तुस्थितीला सोडून </a:t>
            </a:r>
            <a:r>
              <a:rPr lang="hi-IN" sz="2400" dirty="0" smtClean="0"/>
              <a:t>आहे. </a:t>
            </a:r>
            <a:endParaRPr lang="en-US" sz="2400" dirty="0"/>
          </a:p>
          <a:p>
            <a:pPr algn="just"/>
            <a:r>
              <a:rPr lang="hi-IN" sz="2400" dirty="0" smtClean="0"/>
              <a:t>४. प्रा. </a:t>
            </a:r>
            <a:r>
              <a:rPr lang="hi-IN" sz="2400" dirty="0"/>
              <a:t>चेंबरलीनच्या मते , व्यवहारात वाढते प्रमाण फल अनुभवास येणे अधिक शक्य </a:t>
            </a:r>
            <a:r>
              <a:rPr lang="hi-IN" sz="2400" dirty="0" smtClean="0"/>
              <a:t>असते. </a:t>
            </a:r>
            <a:r>
              <a:rPr lang="hi-IN" sz="2400" dirty="0"/>
              <a:t>कारण यंत्राचे व श्रमाचे विशेषीकरण शक्य </a:t>
            </a:r>
            <a:r>
              <a:rPr lang="hi-IN" sz="2400" dirty="0" smtClean="0"/>
              <a:t>असते.</a:t>
            </a:r>
            <a:endParaRPr lang="en-US" sz="2400" dirty="0"/>
          </a:p>
        </p:txBody>
      </p:sp>
    </p:spTree>
    <p:extLst>
      <p:ext uri="{BB962C8B-B14F-4D97-AF65-F5344CB8AC3E}">
        <p14:creationId xmlns:p14="http://schemas.microsoft.com/office/powerpoint/2010/main" val="225454162"/>
      </p:ext>
    </p:extLst>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1D5693-76D6-2D41-B415-296509E80F0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2BFF1830-77A6-5840-9B2D-8DF746BFED73}"/>
              </a:ext>
            </a:extLst>
          </p:cNvPr>
          <p:cNvSpPr>
            <a:spLocks noGrp="1"/>
          </p:cNvSpPr>
          <p:nvPr>
            <p:ph idx="1"/>
          </p:nvPr>
        </p:nvSpPr>
        <p:spPr/>
        <p:txBody>
          <a:bodyPr anchor="ctr">
            <a:normAutofit/>
          </a:bodyPr>
          <a:lstStyle/>
          <a:p>
            <a:pPr marL="0" indent="0" algn="just">
              <a:buNone/>
            </a:pPr>
            <a:r>
              <a:rPr lang="en-US" sz="2800" i="1" dirty="0">
                <a:solidFill>
                  <a:schemeClr val="bg1">
                    <a:lumMod val="50000"/>
                  </a:schemeClr>
                </a:solidFill>
              </a:rPr>
              <a:t>	</a:t>
            </a:r>
            <a:r>
              <a:rPr lang="en-US" sz="2800" i="1" dirty="0">
                <a:solidFill>
                  <a:schemeClr val="bg1">
                    <a:lumMod val="50000"/>
                  </a:schemeClr>
                </a:solidFill>
                <a:effectLst>
                  <a:outerShdw blurRad="38100" dist="38100" dir="2700000" algn="tl">
                    <a:srgbClr val="000000">
                      <a:alpha val="43137"/>
                    </a:srgbClr>
                  </a:outerShdw>
                </a:effectLst>
              </a:rPr>
              <a:t>“</a:t>
            </a:r>
            <a:r>
              <a:rPr lang="hi-IN" sz="2800" i="1" dirty="0">
                <a:solidFill>
                  <a:schemeClr val="bg1">
                    <a:lumMod val="50000"/>
                  </a:schemeClr>
                </a:solidFill>
                <a:effectLst>
                  <a:outerShdw blurRad="38100" dist="38100" dir="2700000" algn="tl">
                    <a:srgbClr val="000000">
                      <a:alpha val="43137"/>
                    </a:srgbClr>
                  </a:outerShdw>
                </a:effectLst>
              </a:rPr>
              <a:t>आधुनिक अर्थशास्त्रामध्ये या सिद्धांताला महत्त्वाचे स्थान </a:t>
            </a:r>
            <a:r>
              <a:rPr lang="hi-IN" sz="2800" i="1" dirty="0" smtClean="0">
                <a:solidFill>
                  <a:schemeClr val="bg1">
                    <a:lumMod val="50000"/>
                  </a:schemeClr>
                </a:solidFill>
                <a:effectLst>
                  <a:outerShdw blurRad="38100" dist="38100" dir="2700000" algn="tl">
                    <a:srgbClr val="000000">
                      <a:alpha val="43137"/>
                    </a:srgbClr>
                  </a:outerShdw>
                </a:effectLst>
              </a:rPr>
              <a:t>आहे. </a:t>
            </a:r>
            <a:r>
              <a:rPr lang="hi-IN" sz="2800" i="1" dirty="0">
                <a:solidFill>
                  <a:schemeClr val="bg1">
                    <a:lumMod val="50000"/>
                  </a:schemeClr>
                </a:solidFill>
                <a:effectLst>
                  <a:outerShdw blurRad="38100" dist="38100" dir="2700000" algn="tl">
                    <a:srgbClr val="000000">
                      <a:alpha val="43137"/>
                    </a:srgbClr>
                  </a:outerShdw>
                </a:effectLst>
              </a:rPr>
              <a:t>काही गृहीते अमान्य करण्यात आली </a:t>
            </a:r>
            <a:r>
              <a:rPr lang="hi-IN" sz="2800" i="1" dirty="0" smtClean="0">
                <a:solidFill>
                  <a:schemeClr val="bg1">
                    <a:lumMod val="50000"/>
                  </a:schemeClr>
                </a:solidFill>
                <a:effectLst>
                  <a:outerShdw blurRad="38100" dist="38100" dir="2700000" algn="tl">
                    <a:srgbClr val="000000">
                      <a:alpha val="43137"/>
                    </a:srgbClr>
                  </a:outerShdw>
                </a:effectLst>
              </a:rPr>
              <a:t>असली, </a:t>
            </a:r>
            <a:r>
              <a:rPr lang="hi-IN" sz="2800" i="1" dirty="0">
                <a:solidFill>
                  <a:schemeClr val="bg1">
                    <a:lumMod val="50000"/>
                  </a:schemeClr>
                </a:solidFill>
                <a:effectLst>
                  <a:outerShdw blurRad="38100" dist="38100" dir="2700000" algn="tl">
                    <a:srgbClr val="000000">
                      <a:alpha val="43137"/>
                    </a:srgbClr>
                  </a:outerShdw>
                </a:effectLst>
              </a:rPr>
              <a:t>काही उत्पादक घटक अविभाज्य व मर्यादित असले तरी या सिद्धांताच्या साहाय्याने उत्पादकाला उत्पादनविषयक योग्य निर्णय घेता </a:t>
            </a:r>
            <a:r>
              <a:rPr lang="hi-IN" sz="2800" i="1" dirty="0" smtClean="0">
                <a:solidFill>
                  <a:schemeClr val="bg1">
                    <a:lumMod val="50000"/>
                  </a:schemeClr>
                </a:solidFill>
                <a:effectLst>
                  <a:outerShdw blurRad="38100" dist="38100" dir="2700000" algn="tl">
                    <a:srgbClr val="000000">
                      <a:alpha val="43137"/>
                    </a:srgbClr>
                  </a:outerShdw>
                </a:effectLst>
              </a:rPr>
              <a:t>येतात. </a:t>
            </a:r>
            <a:r>
              <a:rPr lang="hi-IN" sz="2800" i="1" dirty="0">
                <a:solidFill>
                  <a:schemeClr val="bg1">
                    <a:lumMod val="50000"/>
                  </a:schemeClr>
                </a:solidFill>
                <a:effectLst>
                  <a:outerShdw blurRad="38100" dist="38100" dir="2700000" algn="tl">
                    <a:srgbClr val="000000">
                      <a:alpha val="43137"/>
                    </a:srgbClr>
                  </a:outerShdw>
                </a:effectLst>
              </a:rPr>
              <a:t>उत्पादन घटकांच्या प्रमाणात बदल केल्यास ते कोणत्या मर्यादेपर्यंत किफायतशीर ठरेल हे या नियमाच्या आधारे समजते . दीर्घकाळात उत्पादनविषयक निर्णय घेण्यास हा नियम उपयुक्त </a:t>
            </a:r>
            <a:r>
              <a:rPr lang="hi-IN" sz="2800" i="1" dirty="0" smtClean="0">
                <a:solidFill>
                  <a:schemeClr val="bg1">
                    <a:lumMod val="50000"/>
                  </a:schemeClr>
                </a:solidFill>
                <a:effectLst>
                  <a:outerShdw blurRad="38100" dist="38100" dir="2700000" algn="tl">
                    <a:srgbClr val="000000">
                      <a:alpha val="43137"/>
                    </a:srgbClr>
                  </a:outerShdw>
                </a:effectLst>
              </a:rPr>
              <a:t>ठरतो.</a:t>
            </a:r>
            <a:r>
              <a:rPr lang="en-US" sz="2800" i="1" dirty="0">
                <a:solidFill>
                  <a:schemeClr val="bg1">
                    <a:lumMod val="50000"/>
                  </a:schemeClr>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40107359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9BDD7E1-6B5A-894D-80E2-3729D5F0882C}"/>
              </a:ext>
            </a:extLst>
          </p:cNvPr>
          <p:cNvSpPr>
            <a:spLocks noGrp="1"/>
          </p:cNvSpPr>
          <p:nvPr>
            <p:ph idx="1"/>
          </p:nvPr>
        </p:nvSpPr>
        <p:spPr>
          <a:xfrm>
            <a:off x="3657600" y="2057400"/>
            <a:ext cx="6629399" cy="1884165"/>
          </a:xfrm>
        </p:spPr>
        <p:txBody>
          <a:bodyPr anchor="ctr">
            <a:noAutofit/>
          </a:bodyPr>
          <a:lstStyle/>
          <a:p>
            <a:pPr marL="0" indent="0" algn="ctr">
              <a:buNone/>
            </a:pPr>
            <a:r>
              <a:rPr lang="en-US" sz="11500" b="1" dirty="0" err="1">
                <a:solidFill>
                  <a:srgbClr val="FFC000"/>
                </a:solidFill>
                <a:effectLst>
                  <a:outerShdw blurRad="38100" dist="38100" dir="2700000" algn="tl">
                    <a:srgbClr val="000000">
                      <a:alpha val="43137"/>
                    </a:srgbClr>
                  </a:outerShdw>
                </a:effectLst>
              </a:rPr>
              <a:t>धन्यवाद</a:t>
            </a:r>
            <a:r>
              <a:rPr lang="en-US" sz="11500" b="1" dirty="0">
                <a:solidFill>
                  <a:srgbClr val="FFC000"/>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714144438"/>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31" presetClass="exit" presetSubtype="0" fill="hold" grpId="1" nodeType="afterEffect">
                                  <p:stCondLst>
                                    <p:cond delay="2000"/>
                                  </p:stCondLst>
                                  <p:iterate type="lt">
                                    <p:tmPct val="5000"/>
                                  </p:iterate>
                                  <p:childTnLst>
                                    <p:anim calcmode="lin" valueType="num">
                                      <p:cBhvr>
                                        <p:cTn id="23" dur="1000"/>
                                        <p:tgtEl>
                                          <p:spTgt spid="3">
                                            <p:txEl>
                                              <p:pRg st="0" end="0"/>
                                            </p:txEl>
                                          </p:spTgt>
                                        </p:tgtEl>
                                        <p:attrNameLst>
                                          <p:attrName>ppt_w</p:attrName>
                                        </p:attrNameLst>
                                      </p:cBhvr>
                                      <p:tavLst>
                                        <p:tav tm="0">
                                          <p:val>
                                            <p:strVal val="ppt_w"/>
                                          </p:val>
                                        </p:tav>
                                        <p:tav tm="100000">
                                          <p:val>
                                            <p:fltVal val="0"/>
                                          </p:val>
                                        </p:tav>
                                      </p:tavLst>
                                    </p:anim>
                                    <p:anim calcmode="lin" valueType="num">
                                      <p:cBhvr>
                                        <p:cTn id="24" dur="1000"/>
                                        <p:tgtEl>
                                          <p:spTgt spid="3">
                                            <p:txEl>
                                              <p:pRg st="0" end="0"/>
                                            </p:txEl>
                                          </p:spTgt>
                                        </p:tgtEl>
                                        <p:attrNameLst>
                                          <p:attrName>ppt_h</p:attrName>
                                        </p:attrNameLst>
                                      </p:cBhvr>
                                      <p:tavLst>
                                        <p:tav tm="0">
                                          <p:val>
                                            <p:strVal val="ppt_h"/>
                                          </p:val>
                                        </p:tav>
                                        <p:tav tm="100000">
                                          <p:val>
                                            <p:fltVal val="0"/>
                                          </p:val>
                                        </p:tav>
                                      </p:tavLst>
                                    </p:anim>
                                    <p:anim calcmode="lin" valueType="num">
                                      <p:cBhvr>
                                        <p:cTn id="25" dur="1000"/>
                                        <p:tgtEl>
                                          <p:spTgt spid="3">
                                            <p:txEl>
                                              <p:pRg st="0" end="0"/>
                                            </p:txEl>
                                          </p:spTgt>
                                        </p:tgtEl>
                                        <p:attrNameLst>
                                          <p:attrName>style.rotation</p:attrName>
                                        </p:attrNameLst>
                                      </p:cBhvr>
                                      <p:tavLst>
                                        <p:tav tm="0">
                                          <p:val>
                                            <p:fltVal val="0"/>
                                          </p:val>
                                        </p:tav>
                                        <p:tav tm="100000">
                                          <p:val>
                                            <p:fltVal val="90"/>
                                          </p:val>
                                        </p:tav>
                                      </p:tavLst>
                                    </p:anim>
                                    <p:animEffect transition="out" filter="fade">
                                      <p:cBhvr>
                                        <p:cTn id="26" dur="1000"/>
                                        <p:tgtEl>
                                          <p:spTgt spid="3">
                                            <p:txEl>
                                              <p:pRg st="0" end="0"/>
                                            </p:txEl>
                                          </p:spTgt>
                                        </p:tgtEl>
                                      </p:cBhvr>
                                    </p:animEffect>
                                    <p:set>
                                      <p:cBhvr>
                                        <p:cTn id="27"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9D4DC9-F2F2-884A-8013-DEA713C4C575}"/>
              </a:ext>
            </a:extLst>
          </p:cNvPr>
          <p:cNvSpPr>
            <a:spLocks noGrp="1"/>
          </p:cNvSpPr>
          <p:nvPr>
            <p:ph type="title"/>
          </p:nvPr>
        </p:nvSpPr>
        <p:spPr>
          <a:xfrm>
            <a:off x="1295400" y="1943100"/>
            <a:ext cx="9601200" cy="1485900"/>
          </a:xfrm>
        </p:spPr>
        <p:txBody>
          <a:bodyPr anchor="ctr">
            <a:normAutofit/>
          </a:bodyPr>
          <a:lstStyle/>
          <a:p>
            <a:pPr algn="ctr"/>
            <a:r>
              <a:rPr lang="hi-IN" sz="6000" b="1" dirty="0"/>
              <a:t>उत्पादन प्रमाण फलाचा नियम</a:t>
            </a:r>
            <a:endParaRPr lang="en-US" sz="6000" b="1" dirty="0"/>
          </a:p>
        </p:txBody>
      </p:sp>
      <p:sp>
        <p:nvSpPr>
          <p:cNvPr id="3" name="Content Placeholder 2">
            <a:extLst>
              <a:ext uri="{FF2B5EF4-FFF2-40B4-BE49-F238E27FC236}">
                <a16:creationId xmlns="" xmlns:a16="http://schemas.microsoft.com/office/drawing/2014/main" id="{66840E21-CA21-984A-8BD0-04CD50155242}"/>
              </a:ext>
            </a:extLst>
          </p:cNvPr>
          <p:cNvSpPr>
            <a:spLocks noGrp="1"/>
          </p:cNvSpPr>
          <p:nvPr>
            <p:ph idx="1"/>
          </p:nvPr>
        </p:nvSpPr>
        <p:spPr>
          <a:xfrm>
            <a:off x="1440061" y="3429000"/>
            <a:ext cx="9311878" cy="1485900"/>
          </a:xfrm>
        </p:spPr>
        <p:txBody>
          <a:bodyPr anchor="ctr">
            <a:normAutofit/>
          </a:bodyPr>
          <a:lstStyle/>
          <a:p>
            <a:pPr marL="0" indent="0" algn="ctr">
              <a:buNone/>
            </a:pPr>
            <a:r>
              <a:rPr lang="en-US" sz="2800" i="1" dirty="0">
                <a:solidFill>
                  <a:schemeClr val="tx1"/>
                </a:solidFill>
                <a:latin typeface="Calibri Light" panose="020F0302020204030204" pitchFamily="34" charset="0"/>
              </a:rPr>
              <a:t>(The low of Returns to Scale)</a:t>
            </a:r>
          </a:p>
        </p:txBody>
      </p:sp>
    </p:spTree>
    <p:extLst>
      <p:ext uri="{BB962C8B-B14F-4D97-AF65-F5344CB8AC3E}">
        <p14:creationId xmlns:p14="http://schemas.microsoft.com/office/powerpoint/2010/main" val="2696917073"/>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3600"/>
                            </p:stCondLst>
                            <p:childTnLst>
                              <p:par>
                                <p:cTn id="12" presetID="26" presetClass="entr" presetSubtype="0" fill="hold" grpId="0" nodeType="afterEffect">
                                  <p:stCondLst>
                                    <p:cond delay="100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190D89-4E8C-E04E-890A-0143D2060F63}"/>
              </a:ext>
            </a:extLst>
          </p:cNvPr>
          <p:cNvSpPr>
            <a:spLocks noGrp="1"/>
          </p:cNvSpPr>
          <p:nvPr>
            <p:ph type="title"/>
          </p:nvPr>
        </p:nvSpPr>
        <p:spPr/>
        <p:txBody>
          <a:bodyPr anchor="ctr"/>
          <a:lstStyle/>
          <a:p>
            <a:pPr algn="ctr"/>
            <a:r>
              <a:rPr lang="hi-IN" dirty="0">
                <a:effectLst>
                  <a:outerShdw blurRad="38100" dist="38100" dir="2700000" algn="tl">
                    <a:srgbClr val="000000">
                      <a:alpha val="43137"/>
                    </a:srgbClr>
                  </a:outerShdw>
                </a:effectLst>
              </a:rPr>
              <a:t>उत्पादन प्रमाण फलाचा नियम</a:t>
            </a:r>
            <a:endParaRPr lang="en-US"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11D6B130-5970-1C46-916D-E97108D94F57}"/>
              </a:ext>
            </a:extLst>
          </p:cNvPr>
          <p:cNvSpPr>
            <a:spLocks noGrp="1"/>
          </p:cNvSpPr>
          <p:nvPr>
            <p:ph idx="1"/>
          </p:nvPr>
        </p:nvSpPr>
        <p:spPr/>
        <p:txBody>
          <a:bodyPr anchor="ctr">
            <a:normAutofit/>
          </a:bodyPr>
          <a:lstStyle/>
          <a:p>
            <a:r>
              <a:rPr lang="hi-IN" sz="2400" dirty="0"/>
              <a:t>दीर्घकाळात उत्पादनातील सर्वच घटकांत बदल घडवून आणणे शक्य असते.</a:t>
            </a:r>
            <a:endParaRPr lang="en-US" sz="2400" dirty="0"/>
          </a:p>
          <a:p>
            <a:r>
              <a:rPr lang="hi-IN" sz="2400" dirty="0"/>
              <a:t>उत्पादनातील सर्व घटकांच्या प्रमाणात बदल केल्यास एकूण उत्पादनात काय बदल होतो हे अभ्यासले जाते.</a:t>
            </a:r>
            <a:endParaRPr lang="en-US" sz="2400" dirty="0"/>
          </a:p>
          <a:p>
            <a:r>
              <a:rPr lang="hi-IN" sz="2400" dirty="0"/>
              <a:t>उत्पादननातील सर्व घटक सारख्या प्रमाणात वाढवल्यास उत्पादन वाढते की कमी होते याची मीमांसा केली जाते.</a:t>
            </a:r>
            <a:endParaRPr lang="en-US" sz="2400" dirty="0"/>
          </a:p>
        </p:txBody>
      </p:sp>
    </p:spTree>
    <p:extLst>
      <p:ext uri="{BB962C8B-B14F-4D97-AF65-F5344CB8AC3E}">
        <p14:creationId xmlns:p14="http://schemas.microsoft.com/office/powerpoint/2010/main" val="228966547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3100"/>
                            </p:stCondLst>
                            <p:childTnLst>
                              <p:par>
                                <p:cTn id="12" presetID="1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4100"/>
                            </p:stCondLst>
                            <p:childTnLst>
                              <p:par>
                                <p:cTn id="19" presetID="15"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5100"/>
                            </p:stCondLst>
                            <p:childTnLst>
                              <p:par>
                                <p:cTn id="26" presetID="15"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E1AAD6-B825-8446-BB84-81BA210B9A37}"/>
              </a:ext>
            </a:extLst>
          </p:cNvPr>
          <p:cNvSpPr>
            <a:spLocks noGrp="1"/>
          </p:cNvSpPr>
          <p:nvPr>
            <p:ph type="title"/>
          </p:nvPr>
        </p:nvSpPr>
        <p:spPr/>
        <p:txBody>
          <a:bodyPr anchor="ctr">
            <a:normAutofit/>
          </a:bodyPr>
          <a:lstStyle/>
          <a:p>
            <a:pPr algn="ctr"/>
            <a:r>
              <a:rPr lang="en-US" sz="2800" dirty="0" err="1">
                <a:solidFill>
                  <a:schemeClr val="accent6">
                    <a:lumMod val="50000"/>
                  </a:schemeClr>
                </a:solidFill>
                <a:effectLst>
                  <a:outerShdw blurRad="38100" dist="38100" dir="2700000" algn="tl">
                    <a:srgbClr val="000000">
                      <a:alpha val="43137"/>
                    </a:srgbClr>
                  </a:outerShdw>
                </a:effectLst>
              </a:rPr>
              <a:t>सिद्धांताची</a:t>
            </a:r>
            <a:r>
              <a:rPr lang="en-US" sz="2800" dirty="0">
                <a:solidFill>
                  <a:schemeClr val="accent6">
                    <a:lumMod val="50000"/>
                  </a:schemeClr>
                </a:solidFill>
                <a:effectLst>
                  <a:outerShdw blurRad="38100" dist="38100" dir="2700000" algn="tl">
                    <a:srgbClr val="000000">
                      <a:alpha val="43137"/>
                    </a:srgbClr>
                  </a:outerShdw>
                </a:effectLst>
              </a:rPr>
              <a:t> </a:t>
            </a:r>
            <a:r>
              <a:rPr lang="en-US" sz="2800" dirty="0" err="1">
                <a:solidFill>
                  <a:schemeClr val="accent6">
                    <a:lumMod val="50000"/>
                  </a:schemeClr>
                </a:solidFill>
                <a:effectLst>
                  <a:outerShdw blurRad="38100" dist="38100" dir="2700000" algn="tl">
                    <a:srgbClr val="000000">
                      <a:alpha val="43137"/>
                    </a:srgbClr>
                  </a:outerShdw>
                </a:effectLst>
              </a:rPr>
              <a:t>गृहीते</a:t>
            </a:r>
            <a:endParaRPr lang="en-US" sz="2800" dirty="0">
              <a:solidFill>
                <a:schemeClr val="accent6">
                  <a:lumMod val="50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BD601805-09FE-9A4B-AA06-0F28A942EFAB}"/>
              </a:ext>
            </a:extLst>
          </p:cNvPr>
          <p:cNvSpPr>
            <a:spLocks noGrp="1"/>
          </p:cNvSpPr>
          <p:nvPr>
            <p:ph idx="1"/>
          </p:nvPr>
        </p:nvSpPr>
        <p:spPr/>
        <p:txBody>
          <a:bodyPr>
            <a:normAutofit lnSpcReduction="10000"/>
          </a:bodyPr>
          <a:lstStyle/>
          <a:p>
            <a:pPr marL="0" indent="0">
              <a:buNone/>
            </a:pPr>
            <a:r>
              <a:rPr lang="hi-IN" sz="2400" dirty="0">
                <a:solidFill>
                  <a:schemeClr val="tx2">
                    <a:lumMod val="75000"/>
                    <a:lumOff val="25000"/>
                  </a:schemeClr>
                </a:solidFill>
              </a:rPr>
              <a:t>हा नियम पुढील गृहीतांवर आधारित आहे . </a:t>
            </a:r>
            <a:endParaRPr lang="en-US" sz="2400" dirty="0">
              <a:solidFill>
                <a:schemeClr val="tx2">
                  <a:lumMod val="75000"/>
                  <a:lumOff val="25000"/>
                </a:schemeClr>
              </a:solidFill>
            </a:endParaRPr>
          </a:p>
          <a:p>
            <a:r>
              <a:rPr lang="hi-IN" sz="2400" dirty="0"/>
              <a:t>१ . व्यवहारात पूर्ण स्पर्धा अस्तित्वात आहे . </a:t>
            </a:r>
            <a:endParaRPr lang="en-US" sz="2400" dirty="0"/>
          </a:p>
          <a:p>
            <a:r>
              <a:rPr lang="en-US" sz="2400" dirty="0"/>
              <a:t>२</a:t>
            </a:r>
            <a:r>
              <a:rPr lang="hi-IN" sz="2400" dirty="0"/>
              <a:t> . उत्पादन संख्येत मोजता येते . </a:t>
            </a:r>
            <a:endParaRPr lang="en-US" sz="2400" dirty="0"/>
          </a:p>
          <a:p>
            <a:r>
              <a:rPr lang="hi-IN" sz="2400" dirty="0"/>
              <a:t>३ . कोणत्याही प्रकारचे तांत्रिक बदल उत्पादनात होत नाहीत . </a:t>
            </a:r>
            <a:endParaRPr lang="en-US" sz="2400" dirty="0"/>
          </a:p>
          <a:p>
            <a:r>
              <a:rPr lang="hi-IN" sz="2400" dirty="0"/>
              <a:t>४ . कामगार प्रचलित अवजारे व हत्यारे यांच्या साहाय्याने काम करतात . </a:t>
            </a:r>
            <a:endParaRPr lang="en-US" sz="2400" dirty="0"/>
          </a:p>
          <a:p>
            <a:r>
              <a:rPr lang="hi-IN" sz="2400" dirty="0"/>
              <a:t>५ . उत्पादनाचे सर्व घटक बदलता येतात . मात्र संयोजक हा घटक स्थिर असतो . हा घटक बदलता येत नाही .</a:t>
            </a:r>
            <a:endParaRPr lang="en-US" sz="2400" dirty="0"/>
          </a:p>
        </p:txBody>
      </p:sp>
    </p:spTree>
    <p:extLst>
      <p:ext uri="{BB962C8B-B14F-4D97-AF65-F5344CB8AC3E}">
        <p14:creationId xmlns:p14="http://schemas.microsoft.com/office/powerpoint/2010/main" val="3104219145"/>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3100"/>
                            </p:stCondLst>
                            <p:childTnLst>
                              <p:par>
                                <p:cTn id="12" presetID="30" presetClass="entr" presetSubtype="0" fill="hold" grpId="0" nodeType="afterEffect">
                                  <p:stCondLst>
                                    <p:cond delay="100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800" decel="100000"/>
                                        <p:tgtEl>
                                          <p:spTgt spid="3">
                                            <p:txEl>
                                              <p:pRg st="0" end="0"/>
                                            </p:txEl>
                                          </p:spTgt>
                                        </p:tgtEl>
                                      </p:cBhvr>
                                    </p:animEffect>
                                    <p:anim calcmode="lin" valueType="num">
                                      <p:cBhvr>
                                        <p:cTn id="15"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20" fill="hold">
                            <p:stCondLst>
                              <p:cond delay="5100"/>
                            </p:stCondLst>
                            <p:childTnLst>
                              <p:par>
                                <p:cTn id="21" presetID="30" presetClass="entr" presetSubtype="0" fill="hold" grpId="0" nodeType="afterEffect">
                                  <p:stCondLst>
                                    <p:cond delay="100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800" decel="100000"/>
                                        <p:tgtEl>
                                          <p:spTgt spid="3">
                                            <p:txEl>
                                              <p:pRg st="1" end="1"/>
                                            </p:txEl>
                                          </p:spTgt>
                                        </p:tgtEl>
                                      </p:cBhvr>
                                    </p:animEffect>
                                    <p:anim calcmode="lin" valueType="num">
                                      <p:cBhvr>
                                        <p:cTn id="24"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9" fill="hold">
                            <p:stCondLst>
                              <p:cond delay="7100"/>
                            </p:stCondLst>
                            <p:childTnLst>
                              <p:par>
                                <p:cTn id="30" presetID="30" presetClass="entr" presetSubtype="0" fill="hold" grpId="0" nodeType="afterEffect">
                                  <p:stCondLst>
                                    <p:cond delay="100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800" decel="100000"/>
                                        <p:tgtEl>
                                          <p:spTgt spid="3">
                                            <p:txEl>
                                              <p:pRg st="2" end="2"/>
                                            </p:txEl>
                                          </p:spTgt>
                                        </p:tgtEl>
                                      </p:cBhvr>
                                    </p:animEffect>
                                    <p:anim calcmode="lin" valueType="num">
                                      <p:cBhvr>
                                        <p:cTn id="3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8" fill="hold">
                            <p:stCondLst>
                              <p:cond delay="9100"/>
                            </p:stCondLst>
                            <p:childTnLst>
                              <p:par>
                                <p:cTn id="39" presetID="30" presetClass="entr" presetSubtype="0" fill="hold" grpId="0" nodeType="afterEffect">
                                  <p:stCondLst>
                                    <p:cond delay="100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fade">
                                      <p:cBhvr>
                                        <p:cTn id="41" dur="800" decel="100000"/>
                                        <p:tgtEl>
                                          <p:spTgt spid="3">
                                            <p:txEl>
                                              <p:pRg st="3" end="3"/>
                                            </p:txEl>
                                          </p:spTgt>
                                        </p:tgtEl>
                                      </p:cBhvr>
                                    </p:animEffect>
                                    <p:anim calcmode="lin" valueType="num">
                                      <p:cBhvr>
                                        <p:cTn id="42"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3"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4"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47" fill="hold">
                            <p:stCondLst>
                              <p:cond delay="11100"/>
                            </p:stCondLst>
                            <p:childTnLst>
                              <p:par>
                                <p:cTn id="48" presetID="30" presetClass="entr" presetSubtype="0" fill="hold" grpId="0" nodeType="afterEffect">
                                  <p:stCondLst>
                                    <p:cond delay="100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800" decel="100000"/>
                                        <p:tgtEl>
                                          <p:spTgt spid="3">
                                            <p:txEl>
                                              <p:pRg st="4" end="4"/>
                                            </p:txEl>
                                          </p:spTgt>
                                        </p:tgtEl>
                                      </p:cBhvr>
                                    </p:animEffect>
                                    <p:anim calcmode="lin" valueType="num">
                                      <p:cBhvr>
                                        <p:cTn id="51"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2"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3"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par>
                          <p:cTn id="56" fill="hold">
                            <p:stCondLst>
                              <p:cond delay="13100"/>
                            </p:stCondLst>
                            <p:childTnLst>
                              <p:par>
                                <p:cTn id="57" presetID="30" presetClass="entr" presetSubtype="0" fill="hold" grpId="0" nodeType="afterEffect">
                                  <p:stCondLst>
                                    <p:cond delay="100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fade">
                                      <p:cBhvr>
                                        <p:cTn id="59" dur="800" decel="100000"/>
                                        <p:tgtEl>
                                          <p:spTgt spid="3">
                                            <p:txEl>
                                              <p:pRg st="5" end="5"/>
                                            </p:txEl>
                                          </p:spTgt>
                                        </p:tgtEl>
                                      </p:cBhvr>
                                    </p:animEffect>
                                    <p:anim calcmode="lin" valueType="num">
                                      <p:cBhvr>
                                        <p:cTn id="60"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61"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2"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3"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4"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91FBCF-6C40-8946-809E-3598F192E0A5}"/>
              </a:ext>
            </a:extLst>
          </p:cNvPr>
          <p:cNvSpPr>
            <a:spLocks noGrp="1"/>
          </p:cNvSpPr>
          <p:nvPr>
            <p:ph type="title"/>
          </p:nvPr>
        </p:nvSpPr>
        <p:spPr/>
        <p:txBody>
          <a:bodyPr anchor="ctr">
            <a:normAutofit/>
          </a:bodyPr>
          <a:lstStyle/>
          <a:p>
            <a:pPr algn="ctr"/>
            <a:r>
              <a:rPr lang="en-US" sz="2400" b="1" dirty="0" err="1">
                <a:solidFill>
                  <a:srgbClr val="002060"/>
                </a:solidFill>
                <a:effectLst>
                  <a:outerShdw blurRad="38100" dist="38100" dir="2700000" algn="tl">
                    <a:srgbClr val="000000">
                      <a:alpha val="43137"/>
                    </a:srgbClr>
                  </a:outerShdw>
                </a:effectLst>
              </a:rPr>
              <a:t>बदलत्या</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प्रमाण</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फलाचा</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नियम</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समजून</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घेण्यासाठीचे</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काल्पनिक</a:t>
            </a:r>
            <a:r>
              <a:rPr lang="en-US" sz="2400" b="1" dirty="0">
                <a:solidFill>
                  <a:srgbClr val="002060"/>
                </a:solidFill>
                <a:effectLst>
                  <a:outerShdw blurRad="38100" dist="38100" dir="2700000" algn="tl">
                    <a:srgbClr val="000000">
                      <a:alpha val="43137"/>
                    </a:srgbClr>
                  </a:outerShdw>
                </a:effectLst>
              </a:rPr>
              <a:t> </a:t>
            </a:r>
            <a:r>
              <a:rPr lang="en-US" sz="2400" b="1" dirty="0" err="1">
                <a:solidFill>
                  <a:srgbClr val="002060"/>
                </a:solidFill>
                <a:effectLst>
                  <a:outerShdw blurRad="38100" dist="38100" dir="2700000" algn="tl">
                    <a:srgbClr val="000000">
                      <a:alpha val="43137"/>
                    </a:srgbClr>
                  </a:outerShdw>
                </a:effectLst>
              </a:rPr>
              <a:t>उदाहरण</a:t>
            </a:r>
            <a:r>
              <a:rPr lang="en-US" sz="2400" b="1" dirty="0">
                <a:solidFill>
                  <a:srgbClr val="002060"/>
                </a:solidFill>
                <a:effectLst>
                  <a:outerShdw blurRad="38100" dist="38100" dir="2700000" algn="tl">
                    <a:srgbClr val="000000">
                      <a:alpha val="43137"/>
                    </a:srgbClr>
                  </a:outerShdw>
                </a:effectLst>
              </a:rPr>
              <a:t> </a:t>
            </a:r>
          </a:p>
        </p:txBody>
      </p:sp>
      <p:graphicFrame>
        <p:nvGraphicFramePr>
          <p:cNvPr id="4" name="Table 4">
            <a:extLst>
              <a:ext uri="{FF2B5EF4-FFF2-40B4-BE49-F238E27FC236}">
                <a16:creationId xmlns="" xmlns:a16="http://schemas.microsoft.com/office/drawing/2014/main" id="{08AB90E6-61F1-464B-978B-24FAC9650F5C}"/>
              </a:ext>
            </a:extLst>
          </p:cNvPr>
          <p:cNvGraphicFramePr>
            <a:graphicFrameLocks noGrp="1"/>
          </p:cNvGraphicFramePr>
          <p:nvPr>
            <p:ph idx="1"/>
            <p:extLst>
              <p:ext uri="{D42A27DB-BD31-4B8C-83A1-F6EECF244321}">
                <p14:modId xmlns:p14="http://schemas.microsoft.com/office/powerpoint/2010/main" val="3568907256"/>
              </p:ext>
            </p:extLst>
          </p:nvPr>
        </p:nvGraphicFramePr>
        <p:xfrm>
          <a:off x="1371604" y="2171700"/>
          <a:ext cx="9601196" cy="3671885"/>
        </p:xfrm>
        <a:graphic>
          <a:graphicData uri="http://schemas.openxmlformats.org/drawingml/2006/table">
            <a:tbl>
              <a:tblPr firstRow="1" lastCol="1">
                <a:tableStyleId>{37CE84F3-28C3-443E-9E96-99CF82512B78}</a:tableStyleId>
              </a:tblPr>
              <a:tblGrid>
                <a:gridCol w="2400299">
                  <a:extLst>
                    <a:ext uri="{9D8B030D-6E8A-4147-A177-3AD203B41FA5}">
                      <a16:colId xmlns="" xmlns:a16="http://schemas.microsoft.com/office/drawing/2014/main" val="2668762175"/>
                    </a:ext>
                  </a:extLst>
                </a:gridCol>
                <a:gridCol w="2400299">
                  <a:extLst>
                    <a:ext uri="{9D8B030D-6E8A-4147-A177-3AD203B41FA5}">
                      <a16:colId xmlns="" xmlns:a16="http://schemas.microsoft.com/office/drawing/2014/main" val="3965999430"/>
                    </a:ext>
                  </a:extLst>
                </a:gridCol>
                <a:gridCol w="2400299">
                  <a:extLst>
                    <a:ext uri="{9D8B030D-6E8A-4147-A177-3AD203B41FA5}">
                      <a16:colId xmlns="" xmlns:a16="http://schemas.microsoft.com/office/drawing/2014/main" val="1878021080"/>
                    </a:ext>
                  </a:extLst>
                </a:gridCol>
                <a:gridCol w="2400299">
                  <a:extLst>
                    <a:ext uri="{9D8B030D-6E8A-4147-A177-3AD203B41FA5}">
                      <a16:colId xmlns="" xmlns:a16="http://schemas.microsoft.com/office/drawing/2014/main" val="331785407"/>
                    </a:ext>
                  </a:extLst>
                </a:gridCol>
              </a:tblGrid>
              <a:tr h="613555">
                <a:tc>
                  <a:txBody>
                    <a:bodyPr/>
                    <a:lstStyle/>
                    <a:p>
                      <a:pPr algn="ctr"/>
                      <a:r>
                        <a:rPr lang="en-US" dirty="0" err="1"/>
                        <a:t>उत्पादन</a:t>
                      </a:r>
                      <a:r>
                        <a:rPr lang="en-US" dirty="0"/>
                        <a:t> </a:t>
                      </a:r>
                      <a:r>
                        <a:rPr lang="en-US" dirty="0" err="1"/>
                        <a:t>घटकांचे</a:t>
                      </a:r>
                      <a:r>
                        <a:rPr lang="en-US" dirty="0"/>
                        <a:t> </a:t>
                      </a:r>
                      <a:r>
                        <a:rPr lang="en-US" dirty="0" err="1"/>
                        <a:t>प्रमाण</a:t>
                      </a:r>
                      <a:endParaRPr lang="en-US" dirty="0"/>
                    </a:p>
                  </a:txBody>
                  <a:tcPr anchor="ctr"/>
                </a:tc>
                <a:tc>
                  <a:txBody>
                    <a:bodyPr/>
                    <a:lstStyle/>
                    <a:p>
                      <a:pPr algn="ctr"/>
                      <a:r>
                        <a:rPr lang="en-US"/>
                        <a:t>एकूण उत्पादन </a:t>
                      </a:r>
                    </a:p>
                  </a:txBody>
                  <a:tcPr anchor="ctr"/>
                </a:tc>
                <a:tc>
                  <a:txBody>
                    <a:bodyPr/>
                    <a:lstStyle/>
                    <a:p>
                      <a:pPr algn="ctr"/>
                      <a:r>
                        <a:rPr lang="en-US"/>
                        <a:t>सीमांत उत्पादन </a:t>
                      </a:r>
                    </a:p>
                  </a:txBody>
                  <a:tcPr anchor="ctr"/>
                </a:tc>
                <a:tc>
                  <a:txBody>
                    <a:bodyPr/>
                    <a:lstStyle/>
                    <a:p>
                      <a:pPr algn="ctr"/>
                      <a:r>
                        <a:rPr lang="en-US"/>
                        <a:t>प्रवृत्ती </a:t>
                      </a:r>
                    </a:p>
                  </a:txBody>
                  <a:tcPr anchor="ctr"/>
                </a:tc>
                <a:extLst>
                  <a:ext uri="{0D108BD9-81ED-4DB2-BD59-A6C34878D82A}">
                    <a16:rowId xmlns="" xmlns:a16="http://schemas.microsoft.com/office/drawing/2014/main" val="3934617259"/>
                  </a:ext>
                </a:extLst>
              </a:tr>
              <a:tr h="1132715">
                <a:tc>
                  <a:txBody>
                    <a:bodyPr/>
                    <a:lstStyle/>
                    <a:p>
                      <a:pPr algn="l"/>
                      <a:r>
                        <a:rPr lang="en-US">
                          <a:solidFill>
                            <a:schemeClr val="tx1"/>
                          </a:solidFill>
                        </a:rPr>
                        <a:t>१ मजूर + १ एकर जमीन</a:t>
                      </a:r>
                    </a:p>
                    <a:p>
                      <a:pPr algn="l"/>
                      <a:r>
                        <a:rPr lang="en-US">
                          <a:solidFill>
                            <a:schemeClr val="tx1"/>
                          </a:solidFill>
                        </a:rPr>
                        <a:t>२ मजूर + २ एकर जमीन </a:t>
                      </a:r>
                    </a:p>
                    <a:p>
                      <a:pPr algn="l"/>
                      <a:r>
                        <a:rPr lang="en-US">
                          <a:solidFill>
                            <a:schemeClr val="tx1"/>
                          </a:solidFill>
                        </a:rPr>
                        <a:t>३ मजूर + ३ एकर जमीन </a:t>
                      </a:r>
                      <a:endParaRPr lang="en-US" b="0">
                        <a:solidFill>
                          <a:schemeClr val="tx1"/>
                        </a:solidFill>
                      </a:endParaRPr>
                    </a:p>
                  </a:txBody>
                  <a:tcPr anchor="ctr"/>
                </a:tc>
                <a:tc>
                  <a:txBody>
                    <a:bodyPr/>
                    <a:lstStyle/>
                    <a:p>
                      <a:r>
                        <a:rPr lang="en-US">
                          <a:solidFill>
                            <a:schemeClr val="tx1"/>
                          </a:solidFill>
                        </a:rPr>
                        <a:t>८ क्विंटल गहू</a:t>
                      </a:r>
                    </a:p>
                    <a:p>
                      <a:r>
                        <a:rPr lang="en-US">
                          <a:solidFill>
                            <a:schemeClr val="tx1"/>
                          </a:solidFill>
                        </a:rPr>
                        <a:t>१७ क्विंटल गहू</a:t>
                      </a:r>
                    </a:p>
                    <a:p>
                      <a:r>
                        <a:rPr lang="en-US">
                          <a:solidFill>
                            <a:schemeClr val="tx1"/>
                          </a:solidFill>
                        </a:rPr>
                        <a:t>२७ क्विंटल गहू</a:t>
                      </a:r>
                      <a:endParaRPr lang="en-US" b="0">
                        <a:solidFill>
                          <a:schemeClr val="tx1"/>
                        </a:solidFill>
                      </a:endParaRPr>
                    </a:p>
                  </a:txBody>
                  <a:tcPr anchor="ctr"/>
                </a:tc>
                <a:tc>
                  <a:txBody>
                    <a:bodyPr/>
                    <a:lstStyle/>
                    <a:p>
                      <a:r>
                        <a:rPr lang="en-US">
                          <a:solidFill>
                            <a:schemeClr val="tx1"/>
                          </a:solidFill>
                        </a:rPr>
                        <a:t>८ क्विंटल गहू</a:t>
                      </a:r>
                    </a:p>
                    <a:p>
                      <a:r>
                        <a:rPr lang="en-US">
                          <a:solidFill>
                            <a:schemeClr val="tx1"/>
                          </a:solidFill>
                        </a:rPr>
                        <a:t>९ क्विंटल गहू</a:t>
                      </a:r>
                    </a:p>
                    <a:p>
                      <a:r>
                        <a:rPr lang="en-US">
                          <a:solidFill>
                            <a:schemeClr val="tx1"/>
                          </a:solidFill>
                        </a:rPr>
                        <a:t>१० क्विंटल गहू</a:t>
                      </a:r>
                      <a:endParaRPr lang="en-US" b="0">
                        <a:solidFill>
                          <a:schemeClr val="tx1"/>
                        </a:solidFill>
                      </a:endParaRPr>
                    </a:p>
                  </a:txBody>
                  <a:tcPr anchor="ctr"/>
                </a:tc>
                <a:tc>
                  <a:txBody>
                    <a:bodyPr/>
                    <a:lstStyle/>
                    <a:p>
                      <a:pPr algn="ctr"/>
                      <a:r>
                        <a:rPr lang="en-US" dirty="0" err="1"/>
                        <a:t>वाढते</a:t>
                      </a:r>
                      <a:r>
                        <a:rPr lang="en-US" dirty="0"/>
                        <a:t> </a:t>
                      </a:r>
                      <a:r>
                        <a:rPr lang="en-US" dirty="0" err="1"/>
                        <a:t>फल</a:t>
                      </a:r>
                      <a:endParaRPr lang="en-US" dirty="0"/>
                    </a:p>
                    <a:p>
                      <a:pPr algn="ctr"/>
                      <a:r>
                        <a:rPr lang="en-US" dirty="0"/>
                        <a:t>(</a:t>
                      </a:r>
                      <a:r>
                        <a:rPr lang="en-US" dirty="0" err="1"/>
                        <a:t>पहिली</a:t>
                      </a:r>
                      <a:r>
                        <a:rPr lang="en-US" dirty="0"/>
                        <a:t> </a:t>
                      </a:r>
                      <a:r>
                        <a:rPr lang="en-US" dirty="0" err="1"/>
                        <a:t>अवस्था</a:t>
                      </a:r>
                      <a:r>
                        <a:rPr lang="en-US" dirty="0"/>
                        <a:t>)</a:t>
                      </a:r>
                    </a:p>
                  </a:txBody>
                  <a:tcPr anchor="ctr"/>
                </a:tc>
                <a:extLst>
                  <a:ext uri="{0D108BD9-81ED-4DB2-BD59-A6C34878D82A}">
                    <a16:rowId xmlns="" xmlns:a16="http://schemas.microsoft.com/office/drawing/2014/main" val="4170387580"/>
                  </a:ext>
                </a:extLst>
              </a:tr>
              <a:tr h="792900">
                <a:tc>
                  <a:txBody>
                    <a:bodyPr/>
                    <a:lstStyle/>
                    <a:p>
                      <a:r>
                        <a:rPr lang="en-US">
                          <a:solidFill>
                            <a:schemeClr val="tx1"/>
                          </a:solidFill>
                        </a:rPr>
                        <a:t>४ मजूर + ४ एकर जमीन</a:t>
                      </a:r>
                    </a:p>
                    <a:p>
                      <a:r>
                        <a:rPr lang="en-US">
                          <a:solidFill>
                            <a:schemeClr val="tx1"/>
                          </a:solidFill>
                        </a:rPr>
                        <a:t>५ मजूर + ५ एकर जमीन </a:t>
                      </a:r>
                      <a:endParaRPr lang="en-US" b="0">
                        <a:solidFill>
                          <a:schemeClr val="tx1"/>
                        </a:solidFill>
                      </a:endParaRPr>
                    </a:p>
                  </a:txBody>
                  <a:tcPr anchor="ctr"/>
                </a:tc>
                <a:tc>
                  <a:txBody>
                    <a:bodyPr/>
                    <a:lstStyle/>
                    <a:p>
                      <a:r>
                        <a:rPr lang="en-US">
                          <a:solidFill>
                            <a:schemeClr val="tx1"/>
                          </a:solidFill>
                        </a:rPr>
                        <a:t>३८ क्विंटल गहू</a:t>
                      </a:r>
                    </a:p>
                    <a:p>
                      <a:r>
                        <a:rPr lang="en-US">
                          <a:solidFill>
                            <a:schemeClr val="tx1"/>
                          </a:solidFill>
                        </a:rPr>
                        <a:t>४९ क्विंटल गहू</a:t>
                      </a:r>
                      <a:endParaRPr lang="en-US" b="0">
                        <a:solidFill>
                          <a:schemeClr val="tx1"/>
                        </a:solidFill>
                      </a:endParaRPr>
                    </a:p>
                  </a:txBody>
                  <a:tcPr anchor="ctr"/>
                </a:tc>
                <a:tc>
                  <a:txBody>
                    <a:bodyPr/>
                    <a:lstStyle/>
                    <a:p>
                      <a:r>
                        <a:rPr lang="en-US">
                          <a:solidFill>
                            <a:schemeClr val="tx1"/>
                          </a:solidFill>
                        </a:rPr>
                        <a:t>११ क्विंटल गहू</a:t>
                      </a:r>
                    </a:p>
                    <a:p>
                      <a:r>
                        <a:rPr lang="en-US">
                          <a:solidFill>
                            <a:schemeClr val="tx1"/>
                          </a:solidFill>
                        </a:rPr>
                        <a:t>११ क्विंटल गहू</a:t>
                      </a:r>
                      <a:endParaRPr lang="en-US" b="0">
                        <a:solidFill>
                          <a:schemeClr val="tx1"/>
                        </a:solidFill>
                      </a:endParaRPr>
                    </a:p>
                  </a:txBody>
                  <a:tcPr anchor="ctr"/>
                </a:tc>
                <a:tc>
                  <a:txBody>
                    <a:bodyPr/>
                    <a:lstStyle/>
                    <a:p>
                      <a:pPr algn="ctr"/>
                      <a:r>
                        <a:rPr lang="en-US"/>
                        <a:t>स्थिर फल</a:t>
                      </a:r>
                    </a:p>
                    <a:p>
                      <a:pPr algn="ctr"/>
                      <a:r>
                        <a:rPr lang="en-US"/>
                        <a:t>(दुसरी  अवस्था )</a:t>
                      </a:r>
                    </a:p>
                  </a:txBody>
                  <a:tcPr anchor="ctr"/>
                </a:tc>
                <a:extLst>
                  <a:ext uri="{0D108BD9-81ED-4DB2-BD59-A6C34878D82A}">
                    <a16:rowId xmlns="" xmlns:a16="http://schemas.microsoft.com/office/drawing/2014/main" val="929491118"/>
                  </a:ext>
                </a:extLst>
              </a:tr>
              <a:tr h="1132715">
                <a:tc>
                  <a:txBody>
                    <a:bodyPr/>
                    <a:lstStyle/>
                    <a:p>
                      <a:r>
                        <a:rPr lang="en-US">
                          <a:solidFill>
                            <a:schemeClr val="tx1"/>
                          </a:solidFill>
                        </a:rPr>
                        <a:t>६ मजूर + ६ एकर जमीन </a:t>
                      </a:r>
                    </a:p>
                    <a:p>
                      <a:r>
                        <a:rPr lang="en-US">
                          <a:solidFill>
                            <a:schemeClr val="tx1"/>
                          </a:solidFill>
                        </a:rPr>
                        <a:t>७ मजूर + ७ एकर जमीन</a:t>
                      </a:r>
                    </a:p>
                    <a:p>
                      <a:r>
                        <a:rPr lang="en-US">
                          <a:solidFill>
                            <a:schemeClr val="tx1"/>
                          </a:solidFill>
                        </a:rPr>
                        <a:t>८ मजूर + ८ एकर जमीन </a:t>
                      </a:r>
                      <a:endParaRPr lang="en-US" b="0">
                        <a:solidFill>
                          <a:schemeClr val="tx1"/>
                        </a:solidFill>
                      </a:endParaRPr>
                    </a:p>
                  </a:txBody>
                  <a:tcPr anchor="ctr"/>
                </a:tc>
                <a:tc>
                  <a:txBody>
                    <a:bodyPr/>
                    <a:lstStyle/>
                    <a:p>
                      <a:r>
                        <a:rPr lang="en-US">
                          <a:solidFill>
                            <a:schemeClr val="tx1"/>
                          </a:solidFill>
                        </a:rPr>
                        <a:t>५९ क्विंटल गहू</a:t>
                      </a:r>
                    </a:p>
                    <a:p>
                      <a:r>
                        <a:rPr lang="en-US">
                          <a:solidFill>
                            <a:schemeClr val="tx1"/>
                          </a:solidFill>
                        </a:rPr>
                        <a:t>६८ क्विंटल गहू</a:t>
                      </a:r>
                    </a:p>
                    <a:p>
                      <a:r>
                        <a:rPr lang="en-US">
                          <a:solidFill>
                            <a:schemeClr val="tx1"/>
                          </a:solidFill>
                        </a:rPr>
                        <a:t>७५ क्विंटल गहू</a:t>
                      </a:r>
                      <a:endParaRPr lang="en-US" b="0">
                        <a:solidFill>
                          <a:schemeClr val="tx1"/>
                        </a:solidFill>
                      </a:endParaRPr>
                    </a:p>
                  </a:txBody>
                  <a:tcPr anchor="ctr"/>
                </a:tc>
                <a:tc>
                  <a:txBody>
                    <a:bodyPr/>
                    <a:lstStyle/>
                    <a:p>
                      <a:r>
                        <a:rPr lang="en-US">
                          <a:solidFill>
                            <a:schemeClr val="tx1"/>
                          </a:solidFill>
                        </a:rPr>
                        <a:t>१० क्विंटल गहू</a:t>
                      </a:r>
                    </a:p>
                    <a:p>
                      <a:r>
                        <a:rPr lang="en-US">
                          <a:solidFill>
                            <a:schemeClr val="tx1"/>
                          </a:solidFill>
                        </a:rPr>
                        <a:t>९ क्विंटल गहू</a:t>
                      </a:r>
                    </a:p>
                    <a:p>
                      <a:r>
                        <a:rPr lang="en-US">
                          <a:solidFill>
                            <a:schemeClr val="tx1"/>
                          </a:solidFill>
                        </a:rPr>
                        <a:t>७ क्विंटल गहू</a:t>
                      </a:r>
                      <a:endParaRPr lang="en-US" b="0">
                        <a:solidFill>
                          <a:schemeClr val="tx1"/>
                        </a:solidFill>
                      </a:endParaRPr>
                    </a:p>
                  </a:txBody>
                  <a:tcPr anchor="ctr"/>
                </a:tc>
                <a:tc>
                  <a:txBody>
                    <a:bodyPr/>
                    <a:lstStyle/>
                    <a:p>
                      <a:pPr algn="ctr"/>
                      <a:r>
                        <a:rPr lang="en-US"/>
                        <a:t>घटते फल</a:t>
                      </a:r>
                    </a:p>
                    <a:p>
                      <a:pPr algn="ctr"/>
                      <a:r>
                        <a:rPr lang="en-US"/>
                        <a:t>(तिसरी अवस्था )</a:t>
                      </a:r>
                    </a:p>
                  </a:txBody>
                  <a:tcPr anchor="ctr"/>
                </a:tc>
                <a:extLst>
                  <a:ext uri="{0D108BD9-81ED-4DB2-BD59-A6C34878D82A}">
                    <a16:rowId xmlns="" xmlns:a16="http://schemas.microsoft.com/office/drawing/2014/main" val="1673656255"/>
                  </a:ext>
                </a:extLst>
              </a:tr>
            </a:tbl>
          </a:graphicData>
        </a:graphic>
      </p:graphicFrame>
    </p:spTree>
    <p:extLst>
      <p:ext uri="{BB962C8B-B14F-4D97-AF65-F5344CB8AC3E}">
        <p14:creationId xmlns:p14="http://schemas.microsoft.com/office/powerpoint/2010/main" val="3137920186"/>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7" presetClass="entr" presetSubtype="10" fill="hold" nodeType="afterEffect">
                                  <p:stCondLst>
                                    <p:cond delay="2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 xmlns:a16="http://schemas.microsoft.com/office/drawing/2014/main" id="{52D53A9F-F608-114E-A266-7D95A018F3D9}"/>
              </a:ext>
            </a:extLst>
          </p:cNvPr>
          <p:cNvCxnSpPr>
            <a:cxnSpLocks/>
          </p:cNvCxnSpPr>
          <p:nvPr/>
        </p:nvCxnSpPr>
        <p:spPr>
          <a:xfrm>
            <a:off x="2737842" y="1723430"/>
            <a:ext cx="0" cy="3795117"/>
          </a:xfrm>
          <a:prstGeom prst="straightConnector1">
            <a:avLst/>
          </a:prstGeom>
        </p:spPr>
        <p:style>
          <a:lnRef idx="2">
            <a:schemeClr val="dk1"/>
          </a:lnRef>
          <a:fillRef idx="0">
            <a:schemeClr val="dk1"/>
          </a:fillRef>
          <a:effectRef idx="1">
            <a:schemeClr val="dk1"/>
          </a:effectRef>
          <a:fontRef idx="minor">
            <a:schemeClr val="tx1"/>
          </a:fontRef>
        </p:style>
      </p:cxnSp>
      <p:cxnSp>
        <p:nvCxnSpPr>
          <p:cNvPr id="9" name="Straight Arrow Connector 8">
            <a:extLst>
              <a:ext uri="{FF2B5EF4-FFF2-40B4-BE49-F238E27FC236}">
                <a16:creationId xmlns="" xmlns:a16="http://schemas.microsoft.com/office/drawing/2014/main" id="{A29ABA07-E5E5-984D-9579-D530AEC50BDD}"/>
              </a:ext>
            </a:extLst>
          </p:cNvPr>
          <p:cNvCxnSpPr>
            <a:cxnSpLocks/>
          </p:cNvCxnSpPr>
          <p:nvPr/>
        </p:nvCxnSpPr>
        <p:spPr>
          <a:xfrm>
            <a:off x="2737842" y="5518547"/>
            <a:ext cx="6740955" cy="0"/>
          </a:xfrm>
          <a:prstGeom prst="straightConnector1">
            <a:avLst/>
          </a:prstGeom>
        </p:spPr>
        <p:style>
          <a:lnRef idx="2">
            <a:schemeClr val="dk1"/>
          </a:lnRef>
          <a:fillRef idx="0">
            <a:schemeClr val="dk1"/>
          </a:fillRef>
          <a:effectRef idx="1">
            <a:schemeClr val="dk1"/>
          </a:effectRef>
          <a:fontRef idx="minor">
            <a:schemeClr val="tx1"/>
          </a:fontRef>
        </p:style>
      </p:cxnSp>
      <p:sp>
        <p:nvSpPr>
          <p:cNvPr id="12" name="TextBox 11">
            <a:extLst>
              <a:ext uri="{FF2B5EF4-FFF2-40B4-BE49-F238E27FC236}">
                <a16:creationId xmlns="" xmlns:a16="http://schemas.microsoft.com/office/drawing/2014/main" id="{308A153F-0874-BB42-A291-970FE20A2954}"/>
              </a:ext>
            </a:extLst>
          </p:cNvPr>
          <p:cNvSpPr txBox="1"/>
          <p:nvPr/>
        </p:nvSpPr>
        <p:spPr>
          <a:xfrm flipV="1">
            <a:off x="9876234" y="-3125391"/>
            <a:ext cx="732234" cy="285750"/>
          </a:xfrm>
          <a:prstGeom prst="rect">
            <a:avLst/>
          </a:prstGeom>
          <a:noFill/>
        </p:spPr>
        <p:txBody>
          <a:bodyPr wrap="square" rtlCol="0">
            <a:spAutoFit/>
          </a:bodyPr>
          <a:lstStyle/>
          <a:p>
            <a:pPr algn="l"/>
            <a:endParaRPr lang="en-US"/>
          </a:p>
        </p:txBody>
      </p:sp>
      <p:graphicFrame>
        <p:nvGraphicFramePr>
          <p:cNvPr id="15" name="Table 15">
            <a:extLst>
              <a:ext uri="{FF2B5EF4-FFF2-40B4-BE49-F238E27FC236}">
                <a16:creationId xmlns="" xmlns:a16="http://schemas.microsoft.com/office/drawing/2014/main" id="{B3CE8C63-DC32-4C43-A182-D4C9396AA171}"/>
              </a:ext>
            </a:extLst>
          </p:cNvPr>
          <p:cNvGraphicFramePr>
            <a:graphicFrameLocks noGrp="1"/>
          </p:cNvGraphicFramePr>
          <p:nvPr>
            <p:extLst>
              <p:ext uri="{D42A27DB-BD31-4B8C-83A1-F6EECF244321}">
                <p14:modId xmlns:p14="http://schemas.microsoft.com/office/powerpoint/2010/main" val="1178633980"/>
              </p:ext>
            </p:extLst>
          </p:nvPr>
        </p:nvGraphicFramePr>
        <p:xfrm>
          <a:off x="1978421" y="2217442"/>
          <a:ext cx="575458" cy="3193230"/>
        </p:xfrm>
        <a:graphic>
          <a:graphicData uri="http://schemas.openxmlformats.org/drawingml/2006/table">
            <a:tbl>
              <a:tblPr>
                <a:tableStyleId>{2D5ABB26-0587-4C30-8999-92F81FD0307C}</a:tableStyleId>
              </a:tblPr>
              <a:tblGrid>
                <a:gridCol w="575458">
                  <a:extLst>
                    <a:ext uri="{9D8B030D-6E8A-4147-A177-3AD203B41FA5}">
                      <a16:colId xmlns="" xmlns:a16="http://schemas.microsoft.com/office/drawing/2014/main" val="2532845938"/>
                    </a:ext>
                  </a:extLst>
                </a:gridCol>
              </a:tblGrid>
              <a:tr h="532205">
                <a:tc>
                  <a:txBody>
                    <a:bodyPr/>
                    <a:lstStyle/>
                    <a:p>
                      <a:pPr algn="ctr"/>
                      <a:r>
                        <a:rPr lang="en-US"/>
                        <a:t>१२</a:t>
                      </a:r>
                    </a:p>
                  </a:txBody>
                  <a:tcPr/>
                </a:tc>
                <a:extLst>
                  <a:ext uri="{0D108BD9-81ED-4DB2-BD59-A6C34878D82A}">
                    <a16:rowId xmlns="" xmlns:a16="http://schemas.microsoft.com/office/drawing/2014/main" val="4075351018"/>
                  </a:ext>
                </a:extLst>
              </a:tr>
              <a:tr h="532205">
                <a:tc>
                  <a:txBody>
                    <a:bodyPr/>
                    <a:lstStyle/>
                    <a:p>
                      <a:pPr algn="ctr"/>
                      <a:r>
                        <a:rPr lang="en-US"/>
                        <a:t>१०</a:t>
                      </a:r>
                    </a:p>
                  </a:txBody>
                  <a:tcPr/>
                </a:tc>
                <a:extLst>
                  <a:ext uri="{0D108BD9-81ED-4DB2-BD59-A6C34878D82A}">
                    <a16:rowId xmlns="" xmlns:a16="http://schemas.microsoft.com/office/drawing/2014/main" val="2130426651"/>
                  </a:ext>
                </a:extLst>
              </a:tr>
              <a:tr h="532205">
                <a:tc>
                  <a:txBody>
                    <a:bodyPr/>
                    <a:lstStyle/>
                    <a:p>
                      <a:pPr algn="ctr"/>
                      <a:r>
                        <a:rPr lang="en-US"/>
                        <a:t>८</a:t>
                      </a:r>
                    </a:p>
                  </a:txBody>
                  <a:tcPr/>
                </a:tc>
                <a:extLst>
                  <a:ext uri="{0D108BD9-81ED-4DB2-BD59-A6C34878D82A}">
                    <a16:rowId xmlns="" xmlns:a16="http://schemas.microsoft.com/office/drawing/2014/main" val="889706176"/>
                  </a:ext>
                </a:extLst>
              </a:tr>
              <a:tr h="532205">
                <a:tc>
                  <a:txBody>
                    <a:bodyPr/>
                    <a:lstStyle/>
                    <a:p>
                      <a:pPr algn="ctr"/>
                      <a:r>
                        <a:rPr lang="en-US"/>
                        <a:t>६</a:t>
                      </a:r>
                    </a:p>
                  </a:txBody>
                  <a:tcPr/>
                </a:tc>
                <a:extLst>
                  <a:ext uri="{0D108BD9-81ED-4DB2-BD59-A6C34878D82A}">
                    <a16:rowId xmlns="" xmlns:a16="http://schemas.microsoft.com/office/drawing/2014/main" val="298019791"/>
                  </a:ext>
                </a:extLst>
              </a:tr>
              <a:tr h="532205">
                <a:tc>
                  <a:txBody>
                    <a:bodyPr/>
                    <a:lstStyle/>
                    <a:p>
                      <a:pPr algn="ctr"/>
                      <a:r>
                        <a:rPr lang="en-US"/>
                        <a:t>४</a:t>
                      </a:r>
                    </a:p>
                  </a:txBody>
                  <a:tcPr/>
                </a:tc>
                <a:extLst>
                  <a:ext uri="{0D108BD9-81ED-4DB2-BD59-A6C34878D82A}">
                    <a16:rowId xmlns="" xmlns:a16="http://schemas.microsoft.com/office/drawing/2014/main" val="617270123"/>
                  </a:ext>
                </a:extLst>
              </a:tr>
              <a:tr h="532205">
                <a:tc>
                  <a:txBody>
                    <a:bodyPr/>
                    <a:lstStyle/>
                    <a:p>
                      <a:pPr algn="ctr"/>
                      <a:r>
                        <a:rPr lang="en-US"/>
                        <a:t>२</a:t>
                      </a:r>
                    </a:p>
                  </a:txBody>
                  <a:tcPr/>
                </a:tc>
                <a:extLst>
                  <a:ext uri="{0D108BD9-81ED-4DB2-BD59-A6C34878D82A}">
                    <a16:rowId xmlns="" xmlns:a16="http://schemas.microsoft.com/office/drawing/2014/main" val="387747701"/>
                  </a:ext>
                </a:extLst>
              </a:tr>
            </a:tbl>
          </a:graphicData>
        </a:graphic>
      </p:graphicFrame>
      <p:graphicFrame>
        <p:nvGraphicFramePr>
          <p:cNvPr id="20" name="Table 20">
            <a:extLst>
              <a:ext uri="{FF2B5EF4-FFF2-40B4-BE49-F238E27FC236}">
                <a16:creationId xmlns="" xmlns:a16="http://schemas.microsoft.com/office/drawing/2014/main" id="{23B3A126-8BC1-C849-8D35-3D7E5930FDEF}"/>
              </a:ext>
            </a:extLst>
          </p:cNvPr>
          <p:cNvGraphicFramePr>
            <a:graphicFrameLocks noGrp="1"/>
          </p:cNvGraphicFramePr>
          <p:nvPr>
            <p:extLst>
              <p:ext uri="{D42A27DB-BD31-4B8C-83A1-F6EECF244321}">
                <p14:modId xmlns:p14="http://schemas.microsoft.com/office/powerpoint/2010/main" val="1837568133"/>
              </p:ext>
            </p:extLst>
          </p:nvPr>
        </p:nvGraphicFramePr>
        <p:xfrm>
          <a:off x="2737842" y="5670712"/>
          <a:ext cx="6102552" cy="370840"/>
        </p:xfrm>
        <a:graphic>
          <a:graphicData uri="http://schemas.openxmlformats.org/drawingml/2006/table">
            <a:tbl>
              <a:tblPr>
                <a:tableStyleId>{2D5ABB26-0587-4C30-8999-92F81FD0307C}</a:tableStyleId>
              </a:tblPr>
              <a:tblGrid>
                <a:gridCol w="762819">
                  <a:extLst>
                    <a:ext uri="{9D8B030D-6E8A-4147-A177-3AD203B41FA5}">
                      <a16:colId xmlns="" xmlns:a16="http://schemas.microsoft.com/office/drawing/2014/main" val="52574156"/>
                    </a:ext>
                  </a:extLst>
                </a:gridCol>
                <a:gridCol w="762819">
                  <a:extLst>
                    <a:ext uri="{9D8B030D-6E8A-4147-A177-3AD203B41FA5}">
                      <a16:colId xmlns="" xmlns:a16="http://schemas.microsoft.com/office/drawing/2014/main" val="3133484785"/>
                    </a:ext>
                  </a:extLst>
                </a:gridCol>
                <a:gridCol w="762819">
                  <a:extLst>
                    <a:ext uri="{9D8B030D-6E8A-4147-A177-3AD203B41FA5}">
                      <a16:colId xmlns="" xmlns:a16="http://schemas.microsoft.com/office/drawing/2014/main" val="1256876829"/>
                    </a:ext>
                  </a:extLst>
                </a:gridCol>
                <a:gridCol w="762819">
                  <a:extLst>
                    <a:ext uri="{9D8B030D-6E8A-4147-A177-3AD203B41FA5}">
                      <a16:colId xmlns="" xmlns:a16="http://schemas.microsoft.com/office/drawing/2014/main" val="1639075731"/>
                    </a:ext>
                  </a:extLst>
                </a:gridCol>
                <a:gridCol w="762819">
                  <a:extLst>
                    <a:ext uri="{9D8B030D-6E8A-4147-A177-3AD203B41FA5}">
                      <a16:colId xmlns="" xmlns:a16="http://schemas.microsoft.com/office/drawing/2014/main" val="851552036"/>
                    </a:ext>
                  </a:extLst>
                </a:gridCol>
                <a:gridCol w="762819">
                  <a:extLst>
                    <a:ext uri="{9D8B030D-6E8A-4147-A177-3AD203B41FA5}">
                      <a16:colId xmlns="" xmlns:a16="http://schemas.microsoft.com/office/drawing/2014/main" val="3845706299"/>
                    </a:ext>
                  </a:extLst>
                </a:gridCol>
                <a:gridCol w="762819">
                  <a:extLst>
                    <a:ext uri="{9D8B030D-6E8A-4147-A177-3AD203B41FA5}">
                      <a16:colId xmlns="" xmlns:a16="http://schemas.microsoft.com/office/drawing/2014/main" val="3882460407"/>
                    </a:ext>
                  </a:extLst>
                </a:gridCol>
                <a:gridCol w="762819">
                  <a:extLst>
                    <a:ext uri="{9D8B030D-6E8A-4147-A177-3AD203B41FA5}">
                      <a16:colId xmlns="" xmlns:a16="http://schemas.microsoft.com/office/drawing/2014/main" val="1397922013"/>
                    </a:ext>
                  </a:extLst>
                </a:gridCol>
              </a:tblGrid>
              <a:tr h="370840">
                <a:tc>
                  <a:txBody>
                    <a:bodyPr/>
                    <a:lstStyle/>
                    <a:p>
                      <a:pPr algn="r"/>
                      <a:r>
                        <a:rPr lang="en-US"/>
                        <a:t>१</a:t>
                      </a:r>
                    </a:p>
                  </a:txBody>
                  <a:tcPr anchor="ctr"/>
                </a:tc>
                <a:tc>
                  <a:txBody>
                    <a:bodyPr/>
                    <a:lstStyle/>
                    <a:p>
                      <a:pPr algn="r"/>
                      <a:r>
                        <a:rPr lang="en-US"/>
                        <a:t>२</a:t>
                      </a:r>
                    </a:p>
                  </a:txBody>
                  <a:tcPr anchor="ctr"/>
                </a:tc>
                <a:tc>
                  <a:txBody>
                    <a:bodyPr/>
                    <a:lstStyle/>
                    <a:p>
                      <a:pPr algn="r"/>
                      <a:r>
                        <a:rPr lang="en-US"/>
                        <a:t>३</a:t>
                      </a:r>
                    </a:p>
                  </a:txBody>
                  <a:tcPr anchor="ctr"/>
                </a:tc>
                <a:tc>
                  <a:txBody>
                    <a:bodyPr/>
                    <a:lstStyle/>
                    <a:p>
                      <a:pPr algn="r"/>
                      <a:r>
                        <a:rPr lang="en-US"/>
                        <a:t>४</a:t>
                      </a:r>
                    </a:p>
                  </a:txBody>
                  <a:tcPr anchor="ctr"/>
                </a:tc>
                <a:tc>
                  <a:txBody>
                    <a:bodyPr/>
                    <a:lstStyle/>
                    <a:p>
                      <a:pPr algn="r"/>
                      <a:r>
                        <a:rPr lang="en-US"/>
                        <a:t>५</a:t>
                      </a:r>
                    </a:p>
                  </a:txBody>
                  <a:tcPr anchor="ctr"/>
                </a:tc>
                <a:tc>
                  <a:txBody>
                    <a:bodyPr/>
                    <a:lstStyle/>
                    <a:p>
                      <a:pPr algn="r"/>
                      <a:r>
                        <a:rPr lang="en-US"/>
                        <a:t>६</a:t>
                      </a:r>
                    </a:p>
                  </a:txBody>
                  <a:tcPr anchor="ctr"/>
                </a:tc>
                <a:tc>
                  <a:txBody>
                    <a:bodyPr/>
                    <a:lstStyle/>
                    <a:p>
                      <a:pPr algn="r"/>
                      <a:r>
                        <a:rPr lang="en-US"/>
                        <a:t>७</a:t>
                      </a:r>
                    </a:p>
                  </a:txBody>
                  <a:tcPr anchor="ctr"/>
                </a:tc>
                <a:tc>
                  <a:txBody>
                    <a:bodyPr/>
                    <a:lstStyle/>
                    <a:p>
                      <a:pPr algn="r"/>
                      <a:r>
                        <a:rPr lang="en-US"/>
                        <a:t>८</a:t>
                      </a:r>
                    </a:p>
                  </a:txBody>
                  <a:tcPr anchor="ctr"/>
                </a:tc>
                <a:extLst>
                  <a:ext uri="{0D108BD9-81ED-4DB2-BD59-A6C34878D82A}">
                    <a16:rowId xmlns="" xmlns:a16="http://schemas.microsoft.com/office/drawing/2014/main" val="662222420"/>
                  </a:ext>
                </a:extLst>
              </a:tr>
            </a:tbl>
          </a:graphicData>
        </a:graphic>
      </p:graphicFrame>
      <p:sp>
        <p:nvSpPr>
          <p:cNvPr id="23" name="TextBox 22">
            <a:extLst>
              <a:ext uri="{FF2B5EF4-FFF2-40B4-BE49-F238E27FC236}">
                <a16:creationId xmlns="" xmlns:a16="http://schemas.microsoft.com/office/drawing/2014/main" id="{EC8E808E-A75E-0149-A79A-FECEB1E0D091}"/>
              </a:ext>
            </a:extLst>
          </p:cNvPr>
          <p:cNvSpPr txBox="1"/>
          <p:nvPr/>
        </p:nvSpPr>
        <p:spPr>
          <a:xfrm rot="16200000">
            <a:off x="461044" y="3583224"/>
            <a:ext cx="2573089" cy="461665"/>
          </a:xfrm>
          <a:prstGeom prst="rect">
            <a:avLst/>
          </a:prstGeom>
          <a:noFill/>
        </p:spPr>
        <p:txBody>
          <a:bodyPr wrap="square" rtlCol="0" anchor="ctr">
            <a:spAutoFit/>
          </a:bodyPr>
          <a:lstStyle/>
          <a:p>
            <a:pPr algn="ctr"/>
            <a:r>
              <a:rPr lang="en-US" sz="2400"/>
              <a:t>सीमांत उत्पादन</a:t>
            </a:r>
            <a:r>
              <a:rPr lang="en-US"/>
              <a:t> </a:t>
            </a:r>
          </a:p>
        </p:txBody>
      </p:sp>
      <p:sp>
        <p:nvSpPr>
          <p:cNvPr id="24" name="TextBox 23">
            <a:extLst>
              <a:ext uri="{FF2B5EF4-FFF2-40B4-BE49-F238E27FC236}">
                <a16:creationId xmlns="" xmlns:a16="http://schemas.microsoft.com/office/drawing/2014/main" id="{8B9BFC04-B54E-D84E-A24B-A38FD08372D0}"/>
              </a:ext>
            </a:extLst>
          </p:cNvPr>
          <p:cNvSpPr txBox="1"/>
          <p:nvPr/>
        </p:nvSpPr>
        <p:spPr>
          <a:xfrm>
            <a:off x="4684514" y="6193716"/>
            <a:ext cx="3137894" cy="461665"/>
          </a:xfrm>
          <a:prstGeom prst="rect">
            <a:avLst/>
          </a:prstGeom>
          <a:noFill/>
        </p:spPr>
        <p:txBody>
          <a:bodyPr wrap="square" rtlCol="0">
            <a:spAutoFit/>
          </a:bodyPr>
          <a:lstStyle/>
          <a:p>
            <a:pPr algn="ctr"/>
            <a:r>
              <a:rPr lang="en-US" sz="2400"/>
              <a:t>उत्पादन घटकांचे प्रमाण </a:t>
            </a:r>
          </a:p>
        </p:txBody>
      </p:sp>
      <p:cxnSp>
        <p:nvCxnSpPr>
          <p:cNvPr id="25" name="Straight Arrow Connector 24">
            <a:extLst>
              <a:ext uri="{FF2B5EF4-FFF2-40B4-BE49-F238E27FC236}">
                <a16:creationId xmlns="" xmlns:a16="http://schemas.microsoft.com/office/drawing/2014/main" id="{5DCE28A6-8C48-B041-93E1-B5D4C15E26B2}"/>
              </a:ext>
            </a:extLst>
          </p:cNvPr>
          <p:cNvCxnSpPr>
            <a:cxnSpLocks/>
          </p:cNvCxnSpPr>
          <p:nvPr/>
        </p:nvCxnSpPr>
        <p:spPr>
          <a:xfrm flipV="1">
            <a:off x="3232547" y="2527512"/>
            <a:ext cx="2298101" cy="90149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 xmlns:a16="http://schemas.microsoft.com/office/drawing/2014/main" id="{3D4B5093-5CB0-1C44-842C-57DB8D512614}"/>
              </a:ext>
            </a:extLst>
          </p:cNvPr>
          <p:cNvCxnSpPr>
            <a:cxnSpLocks/>
          </p:cNvCxnSpPr>
          <p:nvPr/>
        </p:nvCxnSpPr>
        <p:spPr>
          <a:xfrm>
            <a:off x="5477951" y="2545782"/>
            <a:ext cx="960845" cy="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 xmlns:a16="http://schemas.microsoft.com/office/drawing/2014/main" id="{19C891D8-B7E2-704E-99AA-371967CA0BB2}"/>
              </a:ext>
            </a:extLst>
          </p:cNvPr>
          <p:cNvCxnSpPr>
            <a:cxnSpLocks/>
          </p:cNvCxnSpPr>
          <p:nvPr/>
        </p:nvCxnSpPr>
        <p:spPr>
          <a:xfrm>
            <a:off x="6426795" y="2527512"/>
            <a:ext cx="2257405" cy="1286544"/>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 xmlns:a16="http://schemas.microsoft.com/office/drawing/2014/main" id="{3C1A2866-7BE4-494E-A037-9F1FBBB1780A}"/>
              </a:ext>
            </a:extLst>
          </p:cNvPr>
          <p:cNvSpPr txBox="1"/>
          <p:nvPr/>
        </p:nvSpPr>
        <p:spPr>
          <a:xfrm rot="20406148">
            <a:off x="3697048" y="2443421"/>
            <a:ext cx="1222534" cy="369332"/>
          </a:xfrm>
          <a:prstGeom prst="rect">
            <a:avLst/>
          </a:prstGeom>
          <a:noFill/>
        </p:spPr>
        <p:txBody>
          <a:bodyPr wrap="square" rtlCol="0" anchor="ctr">
            <a:spAutoFit/>
          </a:bodyPr>
          <a:lstStyle/>
          <a:p>
            <a:pPr algn="ctr"/>
            <a:r>
              <a:rPr lang="en-US"/>
              <a:t>वाढते फल</a:t>
            </a:r>
          </a:p>
        </p:txBody>
      </p:sp>
      <p:sp>
        <p:nvSpPr>
          <p:cNvPr id="53" name="TextBox 52">
            <a:extLst>
              <a:ext uri="{FF2B5EF4-FFF2-40B4-BE49-F238E27FC236}">
                <a16:creationId xmlns="" xmlns:a16="http://schemas.microsoft.com/office/drawing/2014/main" id="{18F0C77E-335D-134D-BB1A-3330D4661642}"/>
              </a:ext>
            </a:extLst>
          </p:cNvPr>
          <p:cNvSpPr txBox="1"/>
          <p:nvPr/>
        </p:nvSpPr>
        <p:spPr>
          <a:xfrm>
            <a:off x="5331262" y="1920435"/>
            <a:ext cx="1275249" cy="369332"/>
          </a:xfrm>
          <a:prstGeom prst="rect">
            <a:avLst/>
          </a:prstGeom>
          <a:noFill/>
        </p:spPr>
        <p:txBody>
          <a:bodyPr wrap="square" rtlCol="0" anchor="ctr">
            <a:spAutoFit/>
          </a:bodyPr>
          <a:lstStyle/>
          <a:p>
            <a:pPr algn="ctr"/>
            <a:r>
              <a:rPr lang="en-US"/>
              <a:t>स्थिर फल</a:t>
            </a:r>
          </a:p>
        </p:txBody>
      </p:sp>
      <p:sp>
        <p:nvSpPr>
          <p:cNvPr id="54" name="TextBox 53">
            <a:extLst>
              <a:ext uri="{FF2B5EF4-FFF2-40B4-BE49-F238E27FC236}">
                <a16:creationId xmlns="" xmlns:a16="http://schemas.microsoft.com/office/drawing/2014/main" id="{BA0EDA50-AC0D-6649-9318-79B978170906}"/>
              </a:ext>
            </a:extLst>
          </p:cNvPr>
          <p:cNvSpPr txBox="1"/>
          <p:nvPr/>
        </p:nvSpPr>
        <p:spPr>
          <a:xfrm rot="1884168">
            <a:off x="7080708" y="2681395"/>
            <a:ext cx="1626383" cy="369332"/>
          </a:xfrm>
          <a:prstGeom prst="rect">
            <a:avLst/>
          </a:prstGeom>
          <a:noFill/>
        </p:spPr>
        <p:txBody>
          <a:bodyPr wrap="square" rtlCol="0" anchor="ctr">
            <a:spAutoFit/>
          </a:bodyPr>
          <a:lstStyle/>
          <a:p>
            <a:pPr algn="ctr"/>
            <a:r>
              <a:rPr lang="en-US"/>
              <a:t>घटते फल</a:t>
            </a:r>
          </a:p>
        </p:txBody>
      </p:sp>
      <p:sp>
        <p:nvSpPr>
          <p:cNvPr id="55" name="TextBox 54">
            <a:extLst>
              <a:ext uri="{FF2B5EF4-FFF2-40B4-BE49-F238E27FC236}">
                <a16:creationId xmlns="" xmlns:a16="http://schemas.microsoft.com/office/drawing/2014/main" id="{53BDD6D0-277E-8644-8C71-E38AFAA45001}"/>
              </a:ext>
            </a:extLst>
          </p:cNvPr>
          <p:cNvSpPr txBox="1"/>
          <p:nvPr/>
        </p:nvSpPr>
        <p:spPr>
          <a:xfrm>
            <a:off x="5124758" y="413069"/>
            <a:ext cx="2257406" cy="646331"/>
          </a:xfrm>
          <a:prstGeom prst="rect">
            <a:avLst/>
          </a:prstGeom>
          <a:noFill/>
        </p:spPr>
        <p:txBody>
          <a:bodyPr wrap="square" rtlCol="0" anchor="ctr">
            <a:spAutoFit/>
          </a:bodyPr>
          <a:lstStyle/>
          <a:p>
            <a:pPr algn="ctr"/>
            <a:r>
              <a:rPr lang="en-US" sz="3600" b="1" dirty="0" err="1">
                <a:solidFill>
                  <a:schemeClr val="bg1">
                    <a:lumMod val="50000"/>
                  </a:schemeClr>
                </a:solidFill>
                <a:effectLst>
                  <a:outerShdw blurRad="38100" dist="38100" dir="2700000" algn="tl">
                    <a:srgbClr val="000000">
                      <a:alpha val="43137"/>
                    </a:srgbClr>
                  </a:outerShdw>
                </a:effectLst>
              </a:rPr>
              <a:t>आलेख</a:t>
            </a:r>
            <a:endParaRPr lang="en-US" sz="3600" b="1" dirty="0">
              <a:solidFill>
                <a:schemeClr val="bg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6594165"/>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55"/>
                                        </p:tgtEl>
                                        <p:attrNameLst>
                                          <p:attrName>style.visibility</p:attrName>
                                        </p:attrNameLst>
                                      </p:cBhvr>
                                      <p:to>
                                        <p:strVal val="visible"/>
                                      </p:to>
                                    </p:set>
                                    <p:anim by="(-#ppt_w*2)" calcmode="lin" valueType="num">
                                      <p:cBhvr rctx="PPT">
                                        <p:cTn id="7" dur="500" autoRev="1" fill="hold">
                                          <p:stCondLst>
                                            <p:cond delay="0"/>
                                          </p:stCondLst>
                                        </p:cTn>
                                        <p:tgtEl>
                                          <p:spTgt spid="55"/>
                                        </p:tgtEl>
                                        <p:attrNameLst>
                                          <p:attrName>ppt_w</p:attrName>
                                        </p:attrNameLst>
                                      </p:cBhvr>
                                    </p:anim>
                                    <p:anim by="(#ppt_w*0.50)" calcmode="lin" valueType="num">
                                      <p:cBhvr>
                                        <p:cTn id="8" dur="500" decel="50000" autoRev="1" fill="hold">
                                          <p:stCondLst>
                                            <p:cond delay="0"/>
                                          </p:stCondLst>
                                        </p:cTn>
                                        <p:tgtEl>
                                          <p:spTgt spid="55"/>
                                        </p:tgtEl>
                                        <p:attrNameLst>
                                          <p:attrName>ppt_x</p:attrName>
                                        </p:attrNameLst>
                                      </p:cBhvr>
                                    </p:anim>
                                    <p:anim from="(-#ppt_h/2)" to="(#ppt_y)" calcmode="lin" valueType="num">
                                      <p:cBhvr>
                                        <p:cTn id="9" dur="1000" fill="hold">
                                          <p:stCondLst>
                                            <p:cond delay="0"/>
                                          </p:stCondLst>
                                        </p:cTn>
                                        <p:tgtEl>
                                          <p:spTgt spid="55"/>
                                        </p:tgtEl>
                                        <p:attrNameLst>
                                          <p:attrName>ppt_y</p:attrName>
                                        </p:attrNameLst>
                                      </p:cBhvr>
                                    </p:anim>
                                    <p:animRot by="21600000">
                                      <p:cBhvr>
                                        <p:cTn id="10" dur="1000" fill="hold">
                                          <p:stCondLst>
                                            <p:cond delay="0"/>
                                          </p:stCondLst>
                                        </p:cTn>
                                        <p:tgtEl>
                                          <p:spTgt spid="55"/>
                                        </p:tgtEl>
                                        <p:attrNameLst>
                                          <p:attrName>r</p:attrName>
                                        </p:attrNameLst>
                                      </p:cBhvr>
                                    </p:animRot>
                                  </p:childTnLst>
                                </p:cTn>
                              </p:par>
                            </p:childTnLst>
                          </p:cTn>
                        </p:par>
                        <p:par>
                          <p:cTn id="11" fill="hold">
                            <p:stCondLst>
                              <p:cond delay="1300"/>
                            </p:stCondLst>
                            <p:childTnLst>
                              <p:par>
                                <p:cTn id="12" presetID="42" presetClass="entr" presetSubtype="0"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par>
                          <p:cTn id="17" fill="hold">
                            <p:stCondLst>
                              <p:cond delay="2300"/>
                            </p:stCondLst>
                            <p:childTnLst>
                              <p:par>
                                <p:cTn id="18" presetID="10"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500"/>
                                        <p:tgtEl>
                                          <p:spTgt spid="20"/>
                                        </p:tgtEl>
                                      </p:cBhvr>
                                    </p:animEffect>
                                  </p:childTnLst>
                                </p:cTn>
                              </p:par>
                            </p:childTnLst>
                          </p:cTn>
                        </p:par>
                        <p:par>
                          <p:cTn id="21" fill="hold">
                            <p:stCondLst>
                              <p:cond delay="2800"/>
                            </p:stCondLst>
                            <p:childTnLst>
                              <p:par>
                                <p:cTn id="22" presetID="38" presetClass="entr" presetSubtype="0" accel="50000" fill="hold" grpId="0" nodeType="afterEffect">
                                  <p:stCondLst>
                                    <p:cond delay="0"/>
                                  </p:stCondLst>
                                  <p:iterate type="lt">
                                    <p:tmPct val="50000"/>
                                  </p:iterate>
                                  <p:childTnLst>
                                    <p:set>
                                      <p:cBhvr>
                                        <p:cTn id="23" dur="1" fill="hold">
                                          <p:stCondLst>
                                            <p:cond delay="0"/>
                                          </p:stCondLst>
                                        </p:cTn>
                                        <p:tgtEl>
                                          <p:spTgt spid="23"/>
                                        </p:tgtEl>
                                        <p:attrNameLst>
                                          <p:attrName>style.visibility</p:attrName>
                                        </p:attrNameLst>
                                      </p:cBhvr>
                                      <p:to>
                                        <p:strVal val="visible"/>
                                      </p:to>
                                    </p:set>
                                    <p:set>
                                      <p:cBhvr>
                                        <p:cTn id="24" dur="455" fill="hold">
                                          <p:stCondLst>
                                            <p:cond delay="0"/>
                                          </p:stCondLst>
                                        </p:cTn>
                                        <p:tgtEl>
                                          <p:spTgt spid="23"/>
                                        </p:tgtEl>
                                        <p:attrNameLst>
                                          <p:attrName>style.rotation</p:attrName>
                                        </p:attrNameLst>
                                      </p:cBhvr>
                                      <p:to>
                                        <p:strVal val="-45.0"/>
                                      </p:to>
                                    </p:set>
                                    <p:anim calcmode="lin" valueType="num">
                                      <p:cBhvr>
                                        <p:cTn id="25" dur="455" fill="hold">
                                          <p:stCondLst>
                                            <p:cond delay="455"/>
                                          </p:stCondLst>
                                        </p:cTn>
                                        <p:tgtEl>
                                          <p:spTgt spid="23"/>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23"/>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23"/>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23"/>
                                        </p:tgtEl>
                                        <p:attrNameLst>
                                          <p:attrName>ppt_y</p:attrName>
                                        </p:attrNameLst>
                                      </p:cBhvr>
                                      <p:tavLst>
                                        <p:tav tm="0">
                                          <p:val>
                                            <p:strVal val="#ppt_y-(0.354*#ppt_w-0.172*#ppt_h)"/>
                                          </p:val>
                                        </p:tav>
                                        <p:tav tm="100000">
                                          <p:val>
                                            <p:strVal val="#ppt_y"/>
                                          </p:val>
                                        </p:tav>
                                      </p:tavLst>
                                    </p:anim>
                                  </p:childTnLst>
                                </p:cTn>
                              </p:par>
                            </p:childTnLst>
                          </p:cTn>
                        </p:par>
                        <p:par>
                          <p:cTn id="29" fill="hold">
                            <p:stCondLst>
                              <p:cond delay="9800"/>
                            </p:stCondLst>
                            <p:childTnLst>
                              <p:par>
                                <p:cTn id="30" presetID="38" presetClass="entr" presetSubtype="0" accel="50000" fill="hold" grpId="0" nodeType="afterEffect">
                                  <p:stCondLst>
                                    <p:cond delay="0"/>
                                  </p:stCondLst>
                                  <p:iterate type="lt">
                                    <p:tmPct val="50000"/>
                                  </p:iterate>
                                  <p:childTnLst>
                                    <p:set>
                                      <p:cBhvr>
                                        <p:cTn id="31" dur="1" fill="hold">
                                          <p:stCondLst>
                                            <p:cond delay="0"/>
                                          </p:stCondLst>
                                        </p:cTn>
                                        <p:tgtEl>
                                          <p:spTgt spid="24"/>
                                        </p:tgtEl>
                                        <p:attrNameLst>
                                          <p:attrName>style.visibility</p:attrName>
                                        </p:attrNameLst>
                                      </p:cBhvr>
                                      <p:to>
                                        <p:strVal val="visible"/>
                                      </p:to>
                                    </p:set>
                                    <p:set>
                                      <p:cBhvr>
                                        <p:cTn id="32" dur="455" fill="hold">
                                          <p:stCondLst>
                                            <p:cond delay="0"/>
                                          </p:stCondLst>
                                        </p:cTn>
                                        <p:tgtEl>
                                          <p:spTgt spid="24"/>
                                        </p:tgtEl>
                                        <p:attrNameLst>
                                          <p:attrName>style.rotation</p:attrName>
                                        </p:attrNameLst>
                                      </p:cBhvr>
                                      <p:to>
                                        <p:strVal val="-45.0"/>
                                      </p:to>
                                    </p:set>
                                    <p:anim calcmode="lin" valueType="num">
                                      <p:cBhvr>
                                        <p:cTn id="33" dur="455" fill="hold">
                                          <p:stCondLst>
                                            <p:cond delay="455"/>
                                          </p:stCondLst>
                                        </p:cTn>
                                        <p:tgtEl>
                                          <p:spTgt spid="24"/>
                                        </p:tgtEl>
                                        <p:attrNameLst>
                                          <p:attrName>style.rotation</p:attrName>
                                        </p:attrNameLst>
                                      </p:cBhvr>
                                      <p:tavLst>
                                        <p:tav tm="0">
                                          <p:val>
                                            <p:fltVal val="-45"/>
                                          </p:val>
                                        </p:tav>
                                        <p:tav tm="69900">
                                          <p:val>
                                            <p:fltVal val="45"/>
                                          </p:val>
                                        </p:tav>
                                        <p:tav tm="100000">
                                          <p:val>
                                            <p:fltVal val="0"/>
                                          </p:val>
                                        </p:tav>
                                      </p:tavLst>
                                    </p:anim>
                                    <p:anim calcmode="lin" valueType="num">
                                      <p:cBhvr>
                                        <p:cTn id="34" dur="455" fill="hold">
                                          <p:stCondLst>
                                            <p:cond delay="0"/>
                                          </p:stCondLst>
                                        </p:cTn>
                                        <p:tgtEl>
                                          <p:spTgt spid="24"/>
                                        </p:tgtEl>
                                        <p:attrNameLst>
                                          <p:attrName>ppt_y</p:attrName>
                                        </p:attrNameLst>
                                      </p:cBhvr>
                                      <p:tavLst>
                                        <p:tav tm="0">
                                          <p:val>
                                            <p:strVal val="#ppt_y-1"/>
                                          </p:val>
                                        </p:tav>
                                        <p:tav tm="100000">
                                          <p:val>
                                            <p:strVal val="#ppt_y-(0.354*#ppt_w-0.172*#ppt_h)"/>
                                          </p:val>
                                        </p:tav>
                                      </p:tavLst>
                                    </p:anim>
                                    <p:anim calcmode="lin" valueType="num">
                                      <p:cBhvr>
                                        <p:cTn id="35" dur="156" decel="50000" autoRev="1" fill="hold">
                                          <p:stCondLst>
                                            <p:cond delay="455"/>
                                          </p:stCondLst>
                                        </p:cTn>
                                        <p:tgtEl>
                                          <p:spTgt spid="24"/>
                                        </p:tgtEl>
                                        <p:attrNameLst>
                                          <p:attrName>ppt_y</p:attrName>
                                        </p:attrNameLst>
                                      </p:cBhvr>
                                      <p:tavLst>
                                        <p:tav tm="0">
                                          <p:val>
                                            <p:strVal val="#ppt_y-(0.354*#ppt_w-0.172*#ppt_h)"/>
                                          </p:val>
                                        </p:tav>
                                        <p:tav tm="100000">
                                          <p:val>
                                            <p:strVal val="#ppt_y-(0.354*#ppt_w-0.172*#ppt_h)-#ppt_h/2"/>
                                          </p:val>
                                        </p:tav>
                                      </p:tavLst>
                                    </p:anim>
                                    <p:anim calcmode="lin" valueType="num">
                                      <p:cBhvr>
                                        <p:cTn id="36" dur="136" fill="hold">
                                          <p:stCondLst>
                                            <p:cond delay="864"/>
                                          </p:stCondLst>
                                        </p:cTn>
                                        <p:tgtEl>
                                          <p:spTgt spid="24"/>
                                        </p:tgtEl>
                                        <p:attrNameLst>
                                          <p:attrName>ppt_y</p:attrName>
                                        </p:attrNameLst>
                                      </p:cBhvr>
                                      <p:tavLst>
                                        <p:tav tm="0">
                                          <p:val>
                                            <p:strVal val="#ppt_y-(0.354*#ppt_w-0.172*#ppt_h)"/>
                                          </p:val>
                                        </p:tav>
                                        <p:tav tm="100000">
                                          <p:val>
                                            <p:strVal val="#ppt_y"/>
                                          </p:val>
                                        </p:tav>
                                      </p:tavLst>
                                    </p:anim>
                                  </p:childTnLst>
                                </p:cTn>
                              </p:par>
                            </p:childTnLst>
                          </p:cTn>
                        </p:par>
                        <p:par>
                          <p:cTn id="37" fill="hold">
                            <p:stCondLst>
                              <p:cond delay="20300"/>
                            </p:stCondLst>
                            <p:childTnLst>
                              <p:par>
                                <p:cTn id="38" presetID="14" presetClass="entr" presetSubtype="10" fill="hold" nodeType="afterEffect">
                                  <p:stCondLst>
                                    <p:cond delay="500"/>
                                  </p:stCondLst>
                                  <p:childTnLst>
                                    <p:set>
                                      <p:cBhvr>
                                        <p:cTn id="39" dur="1" fill="hold">
                                          <p:stCondLst>
                                            <p:cond delay="0"/>
                                          </p:stCondLst>
                                        </p:cTn>
                                        <p:tgtEl>
                                          <p:spTgt spid="25"/>
                                        </p:tgtEl>
                                        <p:attrNameLst>
                                          <p:attrName>style.visibility</p:attrName>
                                        </p:attrNameLst>
                                      </p:cBhvr>
                                      <p:to>
                                        <p:strVal val="visible"/>
                                      </p:to>
                                    </p:set>
                                    <p:animEffect transition="in" filter="randombar(horizontal)">
                                      <p:cBhvr>
                                        <p:cTn id="40" dur="500"/>
                                        <p:tgtEl>
                                          <p:spTgt spid="25"/>
                                        </p:tgtEl>
                                      </p:cBhvr>
                                    </p:animEffect>
                                  </p:childTnLst>
                                </p:cTn>
                              </p:par>
                            </p:childTnLst>
                          </p:cTn>
                        </p:par>
                        <p:par>
                          <p:cTn id="41" fill="hold">
                            <p:stCondLst>
                              <p:cond delay="21300"/>
                            </p:stCondLst>
                            <p:childTnLst>
                              <p:par>
                                <p:cTn id="42" presetID="14" presetClass="entr" presetSubtype="10" fill="hold" nodeType="afterEffect">
                                  <p:stCondLst>
                                    <p:cond delay="500"/>
                                  </p:stCondLst>
                                  <p:childTnLst>
                                    <p:set>
                                      <p:cBhvr>
                                        <p:cTn id="43" dur="1" fill="hold">
                                          <p:stCondLst>
                                            <p:cond delay="0"/>
                                          </p:stCondLst>
                                        </p:cTn>
                                        <p:tgtEl>
                                          <p:spTgt spid="30"/>
                                        </p:tgtEl>
                                        <p:attrNameLst>
                                          <p:attrName>style.visibility</p:attrName>
                                        </p:attrNameLst>
                                      </p:cBhvr>
                                      <p:to>
                                        <p:strVal val="visible"/>
                                      </p:to>
                                    </p:set>
                                    <p:animEffect transition="in" filter="randombar(horizontal)">
                                      <p:cBhvr>
                                        <p:cTn id="44" dur="500"/>
                                        <p:tgtEl>
                                          <p:spTgt spid="30"/>
                                        </p:tgtEl>
                                      </p:cBhvr>
                                    </p:animEffect>
                                  </p:childTnLst>
                                </p:cTn>
                              </p:par>
                            </p:childTnLst>
                          </p:cTn>
                        </p:par>
                        <p:par>
                          <p:cTn id="45" fill="hold">
                            <p:stCondLst>
                              <p:cond delay="22300"/>
                            </p:stCondLst>
                            <p:childTnLst>
                              <p:par>
                                <p:cTn id="46" presetID="14" presetClass="entr" presetSubtype="10" fill="hold" nodeType="afterEffect">
                                  <p:stCondLst>
                                    <p:cond delay="500"/>
                                  </p:stCondLst>
                                  <p:childTnLst>
                                    <p:set>
                                      <p:cBhvr>
                                        <p:cTn id="47" dur="1" fill="hold">
                                          <p:stCondLst>
                                            <p:cond delay="0"/>
                                          </p:stCondLst>
                                        </p:cTn>
                                        <p:tgtEl>
                                          <p:spTgt spid="38"/>
                                        </p:tgtEl>
                                        <p:attrNameLst>
                                          <p:attrName>style.visibility</p:attrName>
                                        </p:attrNameLst>
                                      </p:cBhvr>
                                      <p:to>
                                        <p:strVal val="visible"/>
                                      </p:to>
                                    </p:set>
                                    <p:animEffect transition="in" filter="randombar(horizontal)">
                                      <p:cBhvr>
                                        <p:cTn id="48" dur="500"/>
                                        <p:tgtEl>
                                          <p:spTgt spid="38"/>
                                        </p:tgtEl>
                                      </p:cBhvr>
                                    </p:animEffect>
                                  </p:childTnLst>
                                </p:cTn>
                              </p:par>
                            </p:childTnLst>
                          </p:cTn>
                        </p:par>
                        <p:par>
                          <p:cTn id="49" fill="hold">
                            <p:stCondLst>
                              <p:cond delay="23300"/>
                            </p:stCondLst>
                            <p:childTnLst>
                              <p:par>
                                <p:cTn id="50" presetID="26"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wipe(down)">
                                      <p:cBhvr>
                                        <p:cTn id="52" dur="580">
                                          <p:stCondLst>
                                            <p:cond delay="0"/>
                                          </p:stCondLst>
                                        </p:cTn>
                                        <p:tgtEl>
                                          <p:spTgt spid="52"/>
                                        </p:tgtEl>
                                      </p:cBhvr>
                                    </p:animEffect>
                                    <p:anim calcmode="lin" valueType="num">
                                      <p:cBhvr>
                                        <p:cTn id="53" dur="1822" tmFilter="0,0; 0.14,0.36; 0.43,0.73; 0.71,0.91; 1.0,1.0">
                                          <p:stCondLst>
                                            <p:cond delay="0"/>
                                          </p:stCondLst>
                                        </p:cTn>
                                        <p:tgtEl>
                                          <p:spTgt spid="52"/>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52"/>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52"/>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52"/>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52"/>
                                        </p:tgtEl>
                                        <p:attrNameLst>
                                          <p:attrName>ppt_y</p:attrName>
                                        </p:attrNameLst>
                                      </p:cBhvr>
                                      <p:tavLst>
                                        <p:tav tm="0" fmla="#ppt_y-sin(pi*$)/81">
                                          <p:val>
                                            <p:fltVal val="0"/>
                                          </p:val>
                                        </p:tav>
                                        <p:tav tm="100000">
                                          <p:val>
                                            <p:fltVal val="1"/>
                                          </p:val>
                                        </p:tav>
                                      </p:tavLst>
                                    </p:anim>
                                    <p:animScale>
                                      <p:cBhvr>
                                        <p:cTn id="58" dur="26">
                                          <p:stCondLst>
                                            <p:cond delay="650"/>
                                          </p:stCondLst>
                                        </p:cTn>
                                        <p:tgtEl>
                                          <p:spTgt spid="52"/>
                                        </p:tgtEl>
                                      </p:cBhvr>
                                      <p:to x="100000" y="60000"/>
                                    </p:animScale>
                                    <p:animScale>
                                      <p:cBhvr>
                                        <p:cTn id="59" dur="166" decel="50000">
                                          <p:stCondLst>
                                            <p:cond delay="676"/>
                                          </p:stCondLst>
                                        </p:cTn>
                                        <p:tgtEl>
                                          <p:spTgt spid="52"/>
                                        </p:tgtEl>
                                      </p:cBhvr>
                                      <p:to x="100000" y="100000"/>
                                    </p:animScale>
                                    <p:animScale>
                                      <p:cBhvr>
                                        <p:cTn id="60" dur="26">
                                          <p:stCondLst>
                                            <p:cond delay="1312"/>
                                          </p:stCondLst>
                                        </p:cTn>
                                        <p:tgtEl>
                                          <p:spTgt spid="52"/>
                                        </p:tgtEl>
                                      </p:cBhvr>
                                      <p:to x="100000" y="80000"/>
                                    </p:animScale>
                                    <p:animScale>
                                      <p:cBhvr>
                                        <p:cTn id="61" dur="166" decel="50000">
                                          <p:stCondLst>
                                            <p:cond delay="1338"/>
                                          </p:stCondLst>
                                        </p:cTn>
                                        <p:tgtEl>
                                          <p:spTgt spid="52"/>
                                        </p:tgtEl>
                                      </p:cBhvr>
                                      <p:to x="100000" y="100000"/>
                                    </p:animScale>
                                    <p:animScale>
                                      <p:cBhvr>
                                        <p:cTn id="62" dur="26">
                                          <p:stCondLst>
                                            <p:cond delay="1642"/>
                                          </p:stCondLst>
                                        </p:cTn>
                                        <p:tgtEl>
                                          <p:spTgt spid="52"/>
                                        </p:tgtEl>
                                      </p:cBhvr>
                                      <p:to x="100000" y="90000"/>
                                    </p:animScale>
                                    <p:animScale>
                                      <p:cBhvr>
                                        <p:cTn id="63" dur="166" decel="50000">
                                          <p:stCondLst>
                                            <p:cond delay="1668"/>
                                          </p:stCondLst>
                                        </p:cTn>
                                        <p:tgtEl>
                                          <p:spTgt spid="52"/>
                                        </p:tgtEl>
                                      </p:cBhvr>
                                      <p:to x="100000" y="100000"/>
                                    </p:animScale>
                                    <p:animScale>
                                      <p:cBhvr>
                                        <p:cTn id="64" dur="26">
                                          <p:stCondLst>
                                            <p:cond delay="1808"/>
                                          </p:stCondLst>
                                        </p:cTn>
                                        <p:tgtEl>
                                          <p:spTgt spid="52"/>
                                        </p:tgtEl>
                                      </p:cBhvr>
                                      <p:to x="100000" y="95000"/>
                                    </p:animScale>
                                    <p:animScale>
                                      <p:cBhvr>
                                        <p:cTn id="65" dur="166" decel="50000">
                                          <p:stCondLst>
                                            <p:cond delay="1834"/>
                                          </p:stCondLst>
                                        </p:cTn>
                                        <p:tgtEl>
                                          <p:spTgt spid="52"/>
                                        </p:tgtEl>
                                      </p:cBhvr>
                                      <p:to x="100000" y="100000"/>
                                    </p:animScale>
                                  </p:childTnLst>
                                </p:cTn>
                              </p:par>
                            </p:childTnLst>
                          </p:cTn>
                        </p:par>
                        <p:par>
                          <p:cTn id="66" fill="hold">
                            <p:stCondLst>
                              <p:cond delay="25300"/>
                            </p:stCondLst>
                            <p:childTnLst>
                              <p:par>
                                <p:cTn id="67" presetID="16" presetClass="entr" presetSubtype="2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barn(inVertical)">
                                      <p:cBhvr>
                                        <p:cTn id="69" dur="500"/>
                                        <p:tgtEl>
                                          <p:spTgt spid="53"/>
                                        </p:tgtEl>
                                      </p:cBhvr>
                                    </p:animEffect>
                                  </p:childTnLst>
                                </p:cTn>
                              </p:par>
                            </p:childTnLst>
                          </p:cTn>
                        </p:par>
                        <p:par>
                          <p:cTn id="70" fill="hold">
                            <p:stCondLst>
                              <p:cond delay="25800"/>
                            </p:stCondLst>
                            <p:childTnLst>
                              <p:par>
                                <p:cTn id="71" presetID="16" presetClass="entr" presetSubtype="21" fill="hold" grpId="0" nodeType="afterEffect">
                                  <p:stCondLst>
                                    <p:cond delay="500"/>
                                  </p:stCondLst>
                                  <p:childTnLst>
                                    <p:set>
                                      <p:cBhvr>
                                        <p:cTn id="72" dur="1" fill="hold">
                                          <p:stCondLst>
                                            <p:cond delay="0"/>
                                          </p:stCondLst>
                                        </p:cTn>
                                        <p:tgtEl>
                                          <p:spTgt spid="54"/>
                                        </p:tgtEl>
                                        <p:attrNameLst>
                                          <p:attrName>style.visibility</p:attrName>
                                        </p:attrNameLst>
                                      </p:cBhvr>
                                      <p:to>
                                        <p:strVal val="visible"/>
                                      </p:to>
                                    </p:set>
                                    <p:animEffect transition="in" filter="barn(inVertical)">
                                      <p:cBhvr>
                                        <p:cTn id="7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52" grpId="0"/>
      <p:bldP spid="53" grpId="0"/>
      <p:bldP spid="54" grpId="0"/>
      <p:bldP spid="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C7CF9E-6CFF-BB4B-9F01-D2223D3438C0}"/>
              </a:ext>
            </a:extLst>
          </p:cNvPr>
          <p:cNvSpPr>
            <a:spLocks noGrp="1"/>
          </p:cNvSpPr>
          <p:nvPr>
            <p:ph type="title"/>
          </p:nvPr>
        </p:nvSpPr>
        <p:spPr/>
        <p:txBody>
          <a:bodyPr anchor="ctr">
            <a:normAutofit/>
          </a:bodyPr>
          <a:lstStyle/>
          <a:p>
            <a:pPr algn="ctr"/>
            <a:r>
              <a:rPr lang="hi-IN" sz="4000" dirty="0">
                <a:effectLst>
                  <a:outerShdw blurRad="38100" dist="38100" dir="2700000" algn="tl">
                    <a:srgbClr val="000000">
                      <a:alpha val="43137"/>
                    </a:srgbClr>
                  </a:outerShdw>
                </a:effectLst>
              </a:rPr>
              <a:t>उत्पादन प्रमाण फलाच्या अवस्था </a:t>
            </a:r>
            <a:endParaRPr lang="en-US" sz="40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776DC213-9E4A-B544-BC21-DAB6318FEEEA}"/>
              </a:ext>
            </a:extLst>
          </p:cNvPr>
          <p:cNvSpPr>
            <a:spLocks noGrp="1"/>
          </p:cNvSpPr>
          <p:nvPr>
            <p:ph idx="1"/>
          </p:nvPr>
        </p:nvSpPr>
        <p:spPr>
          <a:xfrm>
            <a:off x="1371600" y="2171700"/>
            <a:ext cx="9601200" cy="3581400"/>
          </a:xfrm>
        </p:spPr>
        <p:txBody>
          <a:bodyPr anchor="ctr">
            <a:normAutofit/>
          </a:bodyPr>
          <a:lstStyle/>
          <a:p>
            <a:pPr marL="0" indent="0" algn="just">
              <a:buNone/>
            </a:pPr>
            <a:r>
              <a:rPr lang="hi-IN" sz="2800" dirty="0">
                <a:solidFill>
                  <a:schemeClr val="tx2">
                    <a:lumMod val="75000"/>
                    <a:lumOff val="25000"/>
                  </a:schemeClr>
                </a:solidFill>
                <a:effectLst>
                  <a:outerShdw blurRad="38100" dist="38100" dir="2700000" algn="tl">
                    <a:srgbClr val="000000">
                      <a:alpha val="43137"/>
                    </a:srgbClr>
                  </a:outerShdw>
                </a:effectLst>
              </a:rPr>
              <a:t>१. उत्पादन प्रमाणाचे वाढते फल –</a:t>
            </a:r>
            <a:endParaRPr lang="en-US" sz="2800" dirty="0">
              <a:solidFill>
                <a:schemeClr val="tx2">
                  <a:lumMod val="75000"/>
                  <a:lumOff val="25000"/>
                </a:schemeClr>
              </a:solidFill>
              <a:effectLst>
                <a:outerShdw blurRad="38100" dist="38100" dir="2700000" algn="tl">
                  <a:srgbClr val="000000">
                    <a:alpha val="43137"/>
                  </a:srgbClr>
                </a:outerShdw>
              </a:effectLst>
            </a:endParaRPr>
          </a:p>
          <a:p>
            <a:pPr marL="0" indent="0" algn="just">
              <a:buNone/>
            </a:pPr>
            <a:r>
              <a:rPr lang="hi-IN" sz="2800" dirty="0"/>
              <a:t>			उत्पादनात वापरल्या जाणाऱ्या सर्व घटकांच्या प्रमाणात वाढ केली असता एकूण उत्पादनात जेव्हा उत्पादन आदानांच्या वाढीपेक्षा अधिक प्रमाणात वाढ होते तेव्हा वाढते फल अनुभवास येते. अर्थात या अवस्थेत सीमांत उत्पादन वाढत असते.</a:t>
            </a:r>
            <a:endParaRPr lang="en-US" sz="2800" dirty="0"/>
          </a:p>
        </p:txBody>
      </p:sp>
    </p:spTree>
    <p:extLst>
      <p:ext uri="{BB962C8B-B14F-4D97-AF65-F5344CB8AC3E}">
        <p14:creationId xmlns:p14="http://schemas.microsoft.com/office/powerpoint/2010/main" val="247936837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4000"/>
                            </p:stCondLst>
                            <p:childTnLst>
                              <p:par>
                                <p:cTn id="12" presetID="52" presetClass="entr" presetSubtype="0" fill="hold" grpId="0" nodeType="afterEffect">
                                  <p:stCondLst>
                                    <p:cond delay="500"/>
                                  </p:stCondLst>
                                  <p:childTnLst>
                                    <p:set>
                                      <p:cBhvr>
                                        <p:cTn id="13" dur="1" fill="hold">
                                          <p:stCondLst>
                                            <p:cond delay="0"/>
                                          </p:stCondLst>
                                        </p:cTn>
                                        <p:tgtEl>
                                          <p:spTgt spid="3">
                                            <p:txEl>
                                              <p:pRg st="0" end="0"/>
                                            </p:txEl>
                                          </p:spTgt>
                                        </p:tgtEl>
                                        <p:attrNameLst>
                                          <p:attrName>style.visibility</p:attrName>
                                        </p:attrNameLst>
                                      </p:cBhvr>
                                      <p:to>
                                        <p:strVal val="visible"/>
                                      </p:to>
                                    </p:set>
                                    <p:animScale>
                                      <p:cBhvr>
                                        <p:cTn id="14"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0" end="0"/>
                                            </p:txEl>
                                          </p:spTgt>
                                        </p:tgtEl>
                                        <p:attrNameLst>
                                          <p:attrName>ppt_x</p:attrName>
                                          <p:attrName>ppt_y</p:attrName>
                                        </p:attrNameLst>
                                      </p:cBhvr>
                                    </p:animMotion>
                                    <p:animEffect transition="in" filter="fade">
                                      <p:cBhvr>
                                        <p:cTn id="16" dur="1000"/>
                                        <p:tgtEl>
                                          <p:spTgt spid="3">
                                            <p:txEl>
                                              <p:pRg st="0" end="0"/>
                                            </p:txEl>
                                          </p:spTgt>
                                        </p:tgtEl>
                                      </p:cBhvr>
                                    </p:animEffect>
                                  </p:childTnLst>
                                </p:cTn>
                              </p:par>
                            </p:childTnLst>
                          </p:cTn>
                        </p:par>
                        <p:par>
                          <p:cTn id="17" fill="hold">
                            <p:stCondLst>
                              <p:cond delay="5500"/>
                            </p:stCondLst>
                            <p:childTnLst>
                              <p:par>
                                <p:cTn id="18" presetID="52" presetClass="entr" presetSubtype="0" fill="hold" grpId="0" nodeType="afterEffect">
                                  <p:stCondLst>
                                    <p:cond delay="500"/>
                                  </p:stCondLst>
                                  <p:childTnLst>
                                    <p:set>
                                      <p:cBhvr>
                                        <p:cTn id="19" dur="1" fill="hold">
                                          <p:stCondLst>
                                            <p:cond delay="0"/>
                                          </p:stCondLst>
                                        </p:cTn>
                                        <p:tgtEl>
                                          <p:spTgt spid="3">
                                            <p:txEl>
                                              <p:pRg st="1" end="1"/>
                                            </p:txEl>
                                          </p:spTgt>
                                        </p:tgtEl>
                                        <p:attrNameLst>
                                          <p:attrName>style.visibility</p:attrName>
                                        </p:attrNameLst>
                                      </p:cBhvr>
                                      <p:to>
                                        <p:strVal val="visible"/>
                                      </p:to>
                                    </p:set>
                                    <p:animScale>
                                      <p:cBhvr>
                                        <p:cTn id="20"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3">
                                            <p:txEl>
                                              <p:pRg st="1" end="1"/>
                                            </p:txEl>
                                          </p:spTgt>
                                        </p:tgtEl>
                                        <p:attrNameLst>
                                          <p:attrName>ppt_x</p:attrName>
                                          <p:attrName>ppt_y</p:attrName>
                                        </p:attrNameLst>
                                      </p:cBhvr>
                                    </p:animMotion>
                                    <p:animEffect transition="in" filter="fade">
                                      <p:cBhvr>
                                        <p:cTn id="2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7288CD-FECC-9247-B5A9-E52E929637B1}"/>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712EDBFC-9D55-6D49-AA89-EBE5089485B6}"/>
              </a:ext>
            </a:extLst>
          </p:cNvPr>
          <p:cNvSpPr>
            <a:spLocks noGrp="1"/>
          </p:cNvSpPr>
          <p:nvPr>
            <p:ph idx="1"/>
          </p:nvPr>
        </p:nvSpPr>
        <p:spPr/>
        <p:txBody>
          <a:bodyPr anchor="ctr">
            <a:normAutofit/>
          </a:bodyPr>
          <a:lstStyle/>
          <a:p>
            <a:pPr marL="0" indent="0" algn="just">
              <a:buNone/>
            </a:pPr>
            <a:r>
              <a:rPr lang="hi-IN" sz="2800" dirty="0">
                <a:solidFill>
                  <a:schemeClr val="tx2">
                    <a:lumMod val="75000"/>
                    <a:lumOff val="25000"/>
                  </a:schemeClr>
                </a:solidFill>
                <a:effectLst>
                  <a:outerShdw blurRad="38100" dist="38100" dir="2700000" algn="tl">
                    <a:srgbClr val="000000">
                      <a:alpha val="43137"/>
                    </a:srgbClr>
                  </a:outerShdw>
                </a:effectLst>
              </a:rPr>
              <a:t>२. उत्पादन प्रमाणाचे स्थिर फल –</a:t>
            </a:r>
            <a:endParaRPr lang="en-US" sz="2800" dirty="0">
              <a:solidFill>
                <a:schemeClr val="tx2">
                  <a:lumMod val="75000"/>
                  <a:lumOff val="25000"/>
                </a:schemeClr>
              </a:solidFill>
              <a:effectLst>
                <a:outerShdw blurRad="38100" dist="38100" dir="2700000" algn="tl">
                  <a:srgbClr val="000000">
                    <a:alpha val="43137"/>
                  </a:srgbClr>
                </a:outerShdw>
              </a:effectLst>
            </a:endParaRPr>
          </a:p>
          <a:p>
            <a:pPr marL="0" indent="0" algn="just">
              <a:buNone/>
            </a:pPr>
            <a:r>
              <a:rPr lang="hi-IN" sz="2800" dirty="0"/>
              <a:t>			उत्पादनात वापरल्या जाणाऱ्या सर्व घटकांच्या प्रमाणात वाढ केली असता एकूण उत्पादनात जेव्हा उत्पादन आदानांच्या वाढीइतक्याच प्रमाणात वाढ होते तेव्हा स्थिर फल अनुभवास येते. अर्थात या अवस्थेत सीमांत उत्पादन स्थिर असते.</a:t>
            </a:r>
            <a:endParaRPr lang="en-US" sz="2800" dirty="0"/>
          </a:p>
        </p:txBody>
      </p:sp>
    </p:spTree>
    <p:extLst>
      <p:ext uri="{BB962C8B-B14F-4D97-AF65-F5344CB8AC3E}">
        <p14:creationId xmlns:p14="http://schemas.microsoft.com/office/powerpoint/2010/main" val="1717828678"/>
      </p:ext>
    </p:extLst>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Scale>
                                      <p:cBhvr>
                                        <p:cTn id="13"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1" end="1"/>
                                            </p:txEl>
                                          </p:spTgt>
                                        </p:tgtEl>
                                        <p:attrNameLst>
                                          <p:attrName>ppt_x</p:attrName>
                                          <p:attrName>ppt_y</p:attrName>
                                        </p:attrNameLst>
                                      </p:cBhvr>
                                    </p:animMotion>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9F8EFE-55AC-A24F-9F1D-1B890B24AC9F}"/>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34661B90-6240-4941-8326-E8996E192F5F}"/>
              </a:ext>
            </a:extLst>
          </p:cNvPr>
          <p:cNvSpPr>
            <a:spLocks noGrp="1"/>
          </p:cNvSpPr>
          <p:nvPr>
            <p:ph idx="1"/>
          </p:nvPr>
        </p:nvSpPr>
        <p:spPr/>
        <p:txBody>
          <a:bodyPr anchor="ctr">
            <a:normAutofit/>
          </a:bodyPr>
          <a:lstStyle/>
          <a:p>
            <a:pPr marL="0" indent="0">
              <a:buNone/>
            </a:pPr>
            <a:r>
              <a:rPr lang="hi-IN" sz="2800" dirty="0">
                <a:solidFill>
                  <a:schemeClr val="tx2">
                    <a:lumMod val="75000"/>
                    <a:lumOff val="25000"/>
                  </a:schemeClr>
                </a:solidFill>
                <a:effectLst>
                  <a:outerShdw blurRad="38100" dist="38100" dir="2700000" algn="tl">
                    <a:srgbClr val="000000">
                      <a:alpha val="43137"/>
                    </a:srgbClr>
                  </a:outerShdw>
                </a:effectLst>
              </a:rPr>
              <a:t>३. उत्पादन प्रमाणाचे घटते फल –</a:t>
            </a:r>
            <a:endParaRPr lang="en-US" sz="2800" dirty="0">
              <a:solidFill>
                <a:schemeClr val="tx2">
                  <a:lumMod val="75000"/>
                  <a:lumOff val="25000"/>
                </a:schemeClr>
              </a:solidFill>
              <a:effectLst>
                <a:outerShdw blurRad="38100" dist="38100" dir="2700000" algn="tl">
                  <a:srgbClr val="000000">
                    <a:alpha val="43137"/>
                  </a:srgbClr>
                </a:outerShdw>
              </a:effectLst>
            </a:endParaRPr>
          </a:p>
          <a:p>
            <a:pPr marL="0" indent="0">
              <a:buNone/>
            </a:pPr>
            <a:r>
              <a:rPr lang="hi-IN" sz="2800" dirty="0"/>
              <a:t>			उत्पादनात वापरल्या जाणाऱ्या सर्व घटकांच्या प्रमाणात वाढ केली असता एकूण उत्पादनात जेव्हा उत्पादन आदानांच्या वाढीपेक्षा कमी प्रमाणात वाढ होते तेव्हा घटते फल अनुभवास येते. अर्थात या अवस्थेत सीमांत उत्पादन कमी होत असते.</a:t>
            </a:r>
            <a:endParaRPr lang="en-US" sz="2800" dirty="0"/>
          </a:p>
        </p:txBody>
      </p:sp>
    </p:spTree>
    <p:extLst>
      <p:ext uri="{BB962C8B-B14F-4D97-AF65-F5344CB8AC3E}">
        <p14:creationId xmlns:p14="http://schemas.microsoft.com/office/powerpoint/2010/main" val="2425510137"/>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par>
                          <p:cTn id="10" fill="hold">
                            <p:stCondLst>
                              <p:cond delay="1500"/>
                            </p:stCondLst>
                            <p:childTnLst>
                              <p:par>
                                <p:cTn id="11" presetID="52" presetClass="entr" presetSubtype="0"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Scale>
                                      <p:cBhvr>
                                        <p:cTn id="13"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1" end="1"/>
                                            </p:txEl>
                                          </p:spTgt>
                                        </p:tgtEl>
                                        <p:attrNameLst>
                                          <p:attrName>ppt_x</p:attrName>
                                          <p:attrName>ppt_y</p:attrName>
                                        </p:attrNameLst>
                                      </p:cBhvr>
                                    </p:animMotion>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TotalTime>16</TotalTime>
  <Words>399</Words>
  <Application>Microsoft Office PowerPoint</Application>
  <PresentationFormat>Custom</PresentationFormat>
  <Paragraphs>86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Crop</vt:lpstr>
      <vt:lpstr>राधानगरी महाविद्यालय, राधानगरी </vt:lpstr>
      <vt:lpstr>उत्पादन प्रमाण फलाचा नियम</vt:lpstr>
      <vt:lpstr>उत्पादन प्रमाण फलाचा नियम</vt:lpstr>
      <vt:lpstr>सिद्धांताची गृहीते</vt:lpstr>
      <vt:lpstr>बदलत्या  प्रमाण फलाचा नियम समजून  घेण्यासाठीचे काल्पनिक उदाहरण </vt:lpstr>
      <vt:lpstr>PowerPoint Presentation</vt:lpstr>
      <vt:lpstr>उत्पादन प्रमाण फलाच्या अवस्था </vt:lpstr>
      <vt:lpstr>PowerPoint Presentation</vt:lpstr>
      <vt:lpstr>PowerPoint Presentation</vt:lpstr>
      <vt:lpstr>सिद्धांतावरील टीका</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राधानगरी महाविद्यालय, राधानगरी</dc:title>
  <dc:creator>Unknown User</dc:creator>
  <cp:lastModifiedBy>Nitin</cp:lastModifiedBy>
  <cp:revision>6</cp:revision>
  <dcterms:created xsi:type="dcterms:W3CDTF">2020-01-08T09:21:21Z</dcterms:created>
  <dcterms:modified xsi:type="dcterms:W3CDTF">2020-01-12T13:41:43Z</dcterms:modified>
</cp:coreProperties>
</file>