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1"/>
  </p:sldMasterIdLst>
  <p:sldIdLst>
    <p:sldId id="256" r:id="rId2"/>
    <p:sldId id="269" r:id="rId3"/>
    <p:sldId id="257" r:id="rId4"/>
    <p:sldId id="258" r:id="rId5"/>
    <p:sldId id="259" r:id="rId6"/>
    <p:sldId id="260" r:id="rId7"/>
    <p:sldId id="261" r:id="rId8"/>
    <p:sldId id="262" r:id="rId9"/>
    <p:sldId id="263" r:id="rId10"/>
    <p:sldId id="264" r:id="rId11"/>
    <p:sldId id="265" r:id="rId12"/>
    <p:sldId id="270" r:id="rId13"/>
    <p:sldId id="271" r:id="rId14"/>
    <p:sldId id="266" r:id="rId15"/>
    <p:sldId id="267"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19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pPr/>
              <a:t>1/12/2020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pPr/>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52176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pPr/>
              <a:t>1/12/2020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1659001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pPr/>
              <a:t>1/12/2020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760154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pPr/>
              <a:t>1/12/2020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591780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pPr/>
              <a:t>1/12/2020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3439588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pPr/>
              <a:t>1/12/2020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816126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pPr/>
              <a:t>1/12/2020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1479606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pPr/>
              <a:t>1/12/2020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18932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pPr/>
              <a:t>1/12/2020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2454791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pPr/>
              <a:t>1/12/2020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769472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pPr/>
              <a:t>1/12/2020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3357243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pPr/>
              <a:t>1/12/2020</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39216988"/>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A9404C-5AB2-BA40-8BDE-D0D99E4E546E}"/>
              </a:ext>
            </a:extLst>
          </p:cNvPr>
          <p:cNvSpPr>
            <a:spLocks noGrp="1"/>
          </p:cNvSpPr>
          <p:nvPr>
            <p:ph type="ctrTitle"/>
          </p:nvPr>
        </p:nvSpPr>
        <p:spPr>
          <a:xfrm>
            <a:off x="964407" y="375045"/>
            <a:ext cx="8161734" cy="1964533"/>
          </a:xfrm>
        </p:spPr>
        <p:txBody>
          <a:bodyPr anchor="ctr">
            <a:normAutofit/>
          </a:bodyPr>
          <a:lstStyle/>
          <a:p>
            <a:pPr algn="ctr"/>
            <a:r>
              <a:rPr lang="en-US" b="1" dirty="0" err="1">
                <a:solidFill>
                  <a:srgbClr val="FFC000"/>
                </a:solidFill>
              </a:rPr>
              <a:t>राधानगरी</a:t>
            </a:r>
            <a:r>
              <a:rPr lang="en-US" b="1" dirty="0">
                <a:solidFill>
                  <a:srgbClr val="FFC000"/>
                </a:solidFill>
              </a:rPr>
              <a:t> </a:t>
            </a:r>
            <a:r>
              <a:rPr lang="en-US" b="1" dirty="0" err="1">
                <a:solidFill>
                  <a:srgbClr val="FFC000"/>
                </a:solidFill>
              </a:rPr>
              <a:t>महाविद्यालय</a:t>
            </a:r>
            <a:r>
              <a:rPr lang="en-US" b="1" dirty="0">
                <a:solidFill>
                  <a:srgbClr val="FFC000"/>
                </a:solidFill>
              </a:rPr>
              <a:t>, </a:t>
            </a:r>
            <a:r>
              <a:rPr lang="en-US" b="1" dirty="0" err="1">
                <a:solidFill>
                  <a:srgbClr val="FFC000"/>
                </a:solidFill>
              </a:rPr>
              <a:t>राधानगरी</a:t>
            </a:r>
            <a:r>
              <a:rPr lang="en-US" b="1" dirty="0">
                <a:solidFill>
                  <a:srgbClr val="FFC000"/>
                </a:solidFill>
              </a:rPr>
              <a:t>  </a:t>
            </a:r>
          </a:p>
        </p:txBody>
      </p:sp>
      <p:sp>
        <p:nvSpPr>
          <p:cNvPr id="3" name="Subtitle 2">
            <a:extLst>
              <a:ext uri="{FF2B5EF4-FFF2-40B4-BE49-F238E27FC236}">
                <a16:creationId xmlns:a16="http://schemas.microsoft.com/office/drawing/2014/main" xmlns="" id="{B4AB52CB-5D4C-1542-A4E3-B76CED10059C}"/>
              </a:ext>
            </a:extLst>
          </p:cNvPr>
          <p:cNvSpPr>
            <a:spLocks noGrp="1"/>
          </p:cNvSpPr>
          <p:nvPr>
            <p:ph type="subTitle" idx="1"/>
          </p:nvPr>
        </p:nvSpPr>
        <p:spPr>
          <a:xfrm>
            <a:off x="5366742" y="5482827"/>
            <a:ext cx="1888022" cy="544712"/>
          </a:xfrm>
        </p:spPr>
        <p:txBody>
          <a:bodyPr/>
          <a:lstStyle/>
          <a:p>
            <a:r>
              <a:rPr lang="en-US" dirty="0" err="1"/>
              <a:t>बी</a:t>
            </a:r>
            <a:r>
              <a:rPr lang="en-US" dirty="0"/>
              <a:t>. </a:t>
            </a:r>
            <a:r>
              <a:rPr lang="en-US" dirty="0" err="1"/>
              <a:t>कॉम</a:t>
            </a:r>
            <a:r>
              <a:rPr lang="en-US" dirty="0"/>
              <a:t>. </a:t>
            </a:r>
            <a:r>
              <a:rPr lang="en-US" dirty="0" err="1"/>
              <a:t>भाग</a:t>
            </a:r>
            <a:r>
              <a:rPr lang="en-US" dirty="0"/>
              <a:t> ३</a:t>
            </a:r>
          </a:p>
        </p:txBody>
      </p:sp>
      <p:sp>
        <p:nvSpPr>
          <p:cNvPr id="5" name="TextBox 4">
            <a:extLst>
              <a:ext uri="{FF2B5EF4-FFF2-40B4-BE49-F238E27FC236}">
                <a16:creationId xmlns:a16="http://schemas.microsoft.com/office/drawing/2014/main" xmlns="" id="{825299D2-69EB-3740-A4E9-EFD32C736119}"/>
              </a:ext>
            </a:extLst>
          </p:cNvPr>
          <p:cNvSpPr txBox="1"/>
          <p:nvPr/>
        </p:nvSpPr>
        <p:spPr>
          <a:xfrm>
            <a:off x="1817191" y="3264871"/>
            <a:ext cx="6098976" cy="646331"/>
          </a:xfrm>
          <a:prstGeom prst="rect">
            <a:avLst/>
          </a:prstGeom>
          <a:noFill/>
        </p:spPr>
        <p:txBody>
          <a:bodyPr wrap="square" anchor="ctr">
            <a:spAutoFit/>
          </a:bodyPr>
          <a:lstStyle/>
          <a:p>
            <a:pPr algn="ctr"/>
            <a:r>
              <a:rPr lang="en-US" sz="3600" b="1" u="sng" dirty="0" err="1">
                <a:solidFill>
                  <a:schemeClr val="bg1">
                    <a:lumMod val="10000"/>
                    <a:lumOff val="90000"/>
                  </a:schemeClr>
                </a:solidFill>
                <a:effectLst>
                  <a:outerShdw blurRad="38100" dist="38100" dir="2700000" algn="tl">
                    <a:srgbClr val="000000">
                      <a:alpha val="43137"/>
                    </a:srgbClr>
                  </a:outerShdw>
                </a:effectLst>
              </a:rPr>
              <a:t>सहकाराचा</a:t>
            </a:r>
            <a:r>
              <a:rPr lang="en-US" sz="3600" b="1" u="sng" dirty="0">
                <a:solidFill>
                  <a:schemeClr val="bg1">
                    <a:lumMod val="10000"/>
                    <a:lumOff val="90000"/>
                  </a:schemeClr>
                </a:solidFill>
                <a:effectLst>
                  <a:outerShdw blurRad="38100" dist="38100" dir="2700000" algn="tl">
                    <a:srgbClr val="000000">
                      <a:alpha val="43137"/>
                    </a:srgbClr>
                  </a:outerShdw>
                </a:effectLst>
              </a:rPr>
              <a:t> </a:t>
            </a:r>
            <a:r>
              <a:rPr lang="en-US" sz="3600" b="1" u="sng" dirty="0" err="1">
                <a:solidFill>
                  <a:schemeClr val="bg1">
                    <a:lumMod val="10000"/>
                    <a:lumOff val="90000"/>
                  </a:schemeClr>
                </a:solidFill>
                <a:effectLst>
                  <a:outerShdw blurRad="38100" dist="38100" dir="2700000" algn="tl">
                    <a:srgbClr val="000000">
                      <a:alpha val="43137"/>
                    </a:srgbClr>
                  </a:outerShdw>
                </a:effectLst>
              </a:rPr>
              <a:t>विकास</a:t>
            </a:r>
            <a:endParaRPr lang="en-US" sz="3600" b="1" u="sng" dirty="0">
              <a:solidFill>
                <a:schemeClr val="bg1">
                  <a:lumMod val="10000"/>
                  <a:lumOff val="9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82997741"/>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4200"/>
                            </p:stCondLst>
                            <p:childTnLst>
                              <p:par>
                                <p:cTn id="12" presetID="30" presetClass="entr" presetSubtype="0" fill="hold" grpId="0" nodeType="afterEffect">
                                  <p:stCondLst>
                                    <p:cond delay="50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800" decel="100000"/>
                                        <p:tgtEl>
                                          <p:spTgt spid="5"/>
                                        </p:tgtEl>
                                      </p:cBhvr>
                                    </p:animEffect>
                                    <p:anim calcmode="lin" valueType="num">
                                      <p:cBhvr>
                                        <p:cTn id="15" dur="800" decel="100000" fill="hold"/>
                                        <p:tgtEl>
                                          <p:spTgt spid="5"/>
                                        </p:tgtEl>
                                        <p:attrNameLst>
                                          <p:attrName>style.rotation</p:attrName>
                                        </p:attrNameLst>
                                      </p:cBhvr>
                                      <p:tavLst>
                                        <p:tav tm="0">
                                          <p:val>
                                            <p:fltVal val="-90"/>
                                          </p:val>
                                        </p:tav>
                                        <p:tav tm="100000">
                                          <p:val>
                                            <p:fltVal val="0"/>
                                          </p:val>
                                        </p:tav>
                                      </p:tavLst>
                                    </p:anim>
                                    <p:anim calcmode="lin" valueType="num">
                                      <p:cBhvr>
                                        <p:cTn id="16" dur="800" decel="100000" fill="hold"/>
                                        <p:tgtEl>
                                          <p:spTgt spid="5"/>
                                        </p:tgtEl>
                                        <p:attrNameLst>
                                          <p:attrName>ppt_x</p:attrName>
                                        </p:attrNameLst>
                                      </p:cBhvr>
                                      <p:tavLst>
                                        <p:tav tm="0">
                                          <p:val>
                                            <p:strVal val="#ppt_x+0.4"/>
                                          </p:val>
                                        </p:tav>
                                        <p:tav tm="100000">
                                          <p:val>
                                            <p:strVal val="#ppt_x-0.05"/>
                                          </p:val>
                                        </p:tav>
                                      </p:tavLst>
                                    </p:anim>
                                    <p:anim calcmode="lin" valueType="num">
                                      <p:cBhvr>
                                        <p:cTn id="17" dur="800" decel="100000" fill="hold"/>
                                        <p:tgtEl>
                                          <p:spTgt spid="5"/>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20" fill="hold">
                            <p:stCondLst>
                              <p:cond delay="5700"/>
                            </p:stCondLst>
                            <p:childTnLst>
                              <p:par>
                                <p:cTn id="21" presetID="19" presetClass="entr" presetSubtype="10" fill="hold" grpId="0" nodeType="afterEffect">
                                  <p:stCondLst>
                                    <p:cond delay="50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p:cTn id="23" dur="5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24" dur="5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A39F28-FCE3-8344-868C-C4A6AA204F2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2A7E15FB-B9F8-9C4D-9C29-543A6FC62C4F}"/>
              </a:ext>
            </a:extLst>
          </p:cNvPr>
          <p:cNvSpPr>
            <a:spLocks noGrp="1"/>
          </p:cNvSpPr>
          <p:nvPr>
            <p:ph idx="1"/>
          </p:nvPr>
        </p:nvSpPr>
        <p:spPr/>
        <p:txBody>
          <a:bodyPr>
            <a:normAutofit/>
          </a:bodyPr>
          <a:lstStyle/>
          <a:p>
            <a:pPr marL="0" indent="0" algn="just">
              <a:buNone/>
            </a:pPr>
            <a:r>
              <a:rPr lang="en-US" sz="2400">
                <a:latin typeface="-apple-system"/>
              </a:rPr>
              <a:t>	</a:t>
            </a:r>
            <a:r>
              <a:rPr lang="hi-IN" sz="2400">
                <a:latin typeface="-apple-system"/>
              </a:rPr>
              <a:t>नोटाबंदीच्या</a:t>
            </a:r>
            <a:r>
              <a:rPr lang="hi-IN" sz="2400" b="0" i="0">
                <a:effectLst/>
                <a:latin typeface="-apple-system"/>
              </a:rPr>
              <a:t> काळात जिल्हा सहकारी बँकांना ५०० आणि हजार रुपयांच्या जुन्या नोटा स्वीकारायला बंदी होती, तरीही किमान चार सहकारी बँकांनी अशा नोटा स्वीकारून काळा पैसा पांढरा करून दिला. त्यांच्यावर रिझर्व बँकेची कारवाई अपेक्षित आहे. (डिसेंबर २०१६ची स्थिती)</a:t>
            </a:r>
            <a:endParaRPr lang="en-US" sz="2400"/>
          </a:p>
        </p:txBody>
      </p:sp>
    </p:spTree>
    <p:extLst>
      <p:ext uri="{BB962C8B-B14F-4D97-AF65-F5344CB8AC3E}">
        <p14:creationId xmlns:p14="http://schemas.microsoft.com/office/powerpoint/2010/main" val="36432002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7B9FBF-5F34-7A49-BD1B-E1F57066579B}"/>
              </a:ext>
            </a:extLst>
          </p:cNvPr>
          <p:cNvSpPr>
            <a:spLocks noGrp="1"/>
          </p:cNvSpPr>
          <p:nvPr>
            <p:ph type="title"/>
          </p:nvPr>
        </p:nvSpPr>
        <p:spPr/>
        <p:txBody>
          <a:bodyPr anchor="ctr"/>
          <a:lstStyle/>
          <a:p>
            <a:pPr algn="ctr"/>
            <a:r>
              <a:rPr lang="hi-IN" b="1" i="0" dirty="0">
                <a:solidFill>
                  <a:schemeClr val="tx2">
                    <a:lumMod val="90000"/>
                  </a:schemeClr>
                </a:solidFill>
                <a:effectLst/>
                <a:latin typeface="Linux Libertine"/>
              </a:rPr>
              <a:t>सहकार चळवळीचे जनक</a:t>
            </a:r>
            <a:endParaRPr lang="en-US" b="1" dirty="0">
              <a:solidFill>
                <a:schemeClr val="tx2">
                  <a:lumMod val="90000"/>
                </a:schemeClr>
              </a:solidFill>
            </a:endParaRPr>
          </a:p>
        </p:txBody>
      </p:sp>
      <p:sp>
        <p:nvSpPr>
          <p:cNvPr id="3" name="Content Placeholder 2">
            <a:extLst>
              <a:ext uri="{FF2B5EF4-FFF2-40B4-BE49-F238E27FC236}">
                <a16:creationId xmlns:a16="http://schemas.microsoft.com/office/drawing/2014/main" xmlns="" id="{D61FB9B7-FF73-B249-A698-1DBA059C99EE}"/>
              </a:ext>
            </a:extLst>
          </p:cNvPr>
          <p:cNvSpPr>
            <a:spLocks noGrp="1"/>
          </p:cNvSpPr>
          <p:nvPr>
            <p:ph idx="1"/>
          </p:nvPr>
        </p:nvSpPr>
        <p:spPr/>
        <p:txBody>
          <a:bodyPr>
            <a:normAutofit/>
          </a:bodyPr>
          <a:lstStyle/>
          <a:p>
            <a:pPr algn="just"/>
            <a:r>
              <a:rPr lang="hi-IN" sz="2400">
                <a:latin typeface="-apple-system"/>
              </a:rPr>
              <a:t>विठ्ठलराव</a:t>
            </a:r>
            <a:r>
              <a:rPr lang="en-US" sz="2400">
                <a:latin typeface="-apple-system"/>
              </a:rPr>
              <a:t> </a:t>
            </a:r>
            <a:r>
              <a:rPr lang="hi-IN" sz="2400">
                <a:latin typeface="-apple-system"/>
              </a:rPr>
              <a:t>विखे</a:t>
            </a:r>
            <a:r>
              <a:rPr lang="en-US" sz="2400">
                <a:latin typeface="-apple-system"/>
              </a:rPr>
              <a:t> </a:t>
            </a:r>
            <a:r>
              <a:rPr lang="hi-IN" sz="2400">
                <a:latin typeface="-apple-system"/>
              </a:rPr>
              <a:t>पाटी</a:t>
            </a:r>
            <a:r>
              <a:rPr lang="en-US" sz="2400">
                <a:latin typeface="-apple-system"/>
              </a:rPr>
              <a:t>ल</a:t>
            </a:r>
            <a:r>
              <a:rPr lang="hi-IN" sz="2400" b="0" i="0">
                <a:effectLst/>
                <a:latin typeface="-apple-system"/>
              </a:rPr>
              <a:t>, </a:t>
            </a:r>
            <a:r>
              <a:rPr lang="hi-IN" sz="2400">
                <a:latin typeface="-apple-system"/>
              </a:rPr>
              <a:t>रत्नाप्पा कुंभार</a:t>
            </a:r>
            <a:r>
              <a:rPr lang="hi-IN" sz="2400" b="0" i="0">
                <a:effectLst/>
                <a:latin typeface="-apple-system"/>
              </a:rPr>
              <a:t>, </a:t>
            </a:r>
            <a:r>
              <a:rPr lang="hi-IN" sz="2400">
                <a:latin typeface="-apple-system"/>
              </a:rPr>
              <a:t>धनंजय रामचंद्र</a:t>
            </a:r>
            <a:r>
              <a:rPr lang="en-US" sz="2400">
                <a:latin typeface="-apple-system"/>
              </a:rPr>
              <a:t> </a:t>
            </a:r>
            <a:r>
              <a:rPr lang="hi-IN" sz="2400">
                <a:latin typeface="-apple-system"/>
              </a:rPr>
              <a:t>गाडगीळ</a:t>
            </a:r>
            <a:r>
              <a:rPr lang="en-US" sz="2400">
                <a:latin typeface="-apple-system"/>
              </a:rPr>
              <a:t> यांनी</a:t>
            </a:r>
            <a:r>
              <a:rPr lang="hi-IN" sz="2400" b="0" i="0">
                <a:effectLst/>
                <a:latin typeface="-apple-system"/>
              </a:rPr>
              <a:t> सहकाराचा पाया घातला. </a:t>
            </a:r>
            <a:endParaRPr lang="en-US" sz="2400" b="0" i="0">
              <a:effectLst/>
              <a:latin typeface="-apple-system"/>
            </a:endParaRPr>
          </a:p>
          <a:p>
            <a:pPr algn="just"/>
            <a:r>
              <a:rPr lang="hi-IN" sz="2400" b="0" i="0">
                <a:effectLst/>
                <a:latin typeface="-apple-system"/>
              </a:rPr>
              <a:t>'दुधाची टंचाई असलेला देश' ही भारताची ओळख पुसून या देशात 'दुधाचा महापूर' आणणारे धवलक्रांतीचे जनक डॉ. वर्गिस कुरियन यांनी '</a:t>
            </a:r>
            <a:r>
              <a:rPr lang="hi-IN" sz="2400">
                <a:latin typeface="-apple-system"/>
              </a:rPr>
              <a:t>अमूल</a:t>
            </a:r>
            <a:r>
              <a:rPr lang="hi-IN" sz="2400" b="0" i="0">
                <a:effectLst/>
                <a:latin typeface="-apple-system"/>
              </a:rPr>
              <a:t>’</a:t>
            </a:r>
            <a:r>
              <a:rPr lang="en-US" sz="2400" b="0" i="0">
                <a:effectLst/>
                <a:latin typeface="-apple-system"/>
              </a:rPr>
              <a:t> </a:t>
            </a:r>
            <a:r>
              <a:rPr lang="hi-IN" sz="2400" b="0" i="0">
                <a:effectLst/>
                <a:latin typeface="-apple-system"/>
              </a:rPr>
              <a:t>च्या रुपात सहकारी संस्थेची उभारणी केली.</a:t>
            </a:r>
            <a:endParaRPr lang="en-US" sz="2400"/>
          </a:p>
        </p:txBody>
      </p:sp>
    </p:spTree>
    <p:extLst>
      <p:ext uri="{BB962C8B-B14F-4D97-AF65-F5344CB8AC3E}">
        <p14:creationId xmlns:p14="http://schemas.microsoft.com/office/powerpoint/2010/main" val="414825349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4000"/>
                            </p:stCondLst>
                            <p:childTnLst>
                              <p:par>
                                <p:cTn id="13" presetID="25" presetClass="entr" presetSubtype="0" fill="hold" grpId="0" nodeType="afterEffect">
                                  <p:stCondLst>
                                    <p:cond delay="50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8"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3">
                                            <p:txEl>
                                              <p:pRg st="0" end="0"/>
                                            </p:txEl>
                                          </p:spTgt>
                                        </p:tgtEl>
                                      </p:cBhvr>
                                    </p:animEffect>
                                  </p:childTnLst>
                                </p:cTn>
                              </p:par>
                            </p:childTnLst>
                          </p:cTn>
                        </p:par>
                        <p:par>
                          <p:cTn id="23" fill="hold">
                            <p:stCondLst>
                              <p:cond delay="5500"/>
                            </p:stCondLst>
                            <p:childTnLst>
                              <p:par>
                                <p:cTn id="24" presetID="25" presetClass="entr" presetSubtype="0" fill="hold" grpId="0" nodeType="afterEffect">
                                  <p:stCondLst>
                                    <p:cond delay="50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7"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8"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9"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0"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31"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2"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3" dur="1000" decel="50000">
                                          <p:stCondLst>
                                            <p:cond delay="0"/>
                                          </p:stCondLst>
                                        </p:cTn>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EBD916E8-1375-BE48-896D-3C1C0BB5AF52}"/>
              </a:ext>
            </a:extLst>
          </p:cNvPr>
          <p:cNvPicPr>
            <a:picLocks noChangeAspect="1"/>
          </p:cNvPicPr>
          <p:nvPr/>
        </p:nvPicPr>
        <p:blipFill>
          <a:blip r:embed="rId2"/>
          <a:stretch>
            <a:fillRect/>
          </a:stretch>
        </p:blipFill>
        <p:spPr>
          <a:xfrm>
            <a:off x="2498497" y="1288110"/>
            <a:ext cx="3597503" cy="5234367"/>
          </a:xfrm>
          <a:prstGeom prst="rect">
            <a:avLst/>
          </a:prstGeom>
          <a:ln>
            <a:noFill/>
          </a:ln>
          <a:effectLst>
            <a:softEdge rad="112500"/>
          </a:effectLst>
        </p:spPr>
      </p:pic>
      <p:pic>
        <p:nvPicPr>
          <p:cNvPr id="6" name="Picture 6">
            <a:extLst>
              <a:ext uri="{FF2B5EF4-FFF2-40B4-BE49-F238E27FC236}">
                <a16:creationId xmlns:a16="http://schemas.microsoft.com/office/drawing/2014/main" xmlns="" id="{8BD59C9D-17F4-E149-B4CA-91139E5299C6}"/>
              </a:ext>
            </a:extLst>
          </p:cNvPr>
          <p:cNvPicPr>
            <a:picLocks noChangeAspect="1"/>
          </p:cNvPicPr>
          <p:nvPr/>
        </p:nvPicPr>
        <p:blipFill>
          <a:blip r:embed="rId3"/>
          <a:stretch>
            <a:fillRect/>
          </a:stretch>
        </p:blipFill>
        <p:spPr>
          <a:xfrm>
            <a:off x="7321337" y="2478568"/>
            <a:ext cx="3458163" cy="3412661"/>
          </a:xfrm>
          <a:prstGeom prst="rect">
            <a:avLst/>
          </a:prstGeom>
          <a:ln>
            <a:noFill/>
          </a:ln>
          <a:effectLst>
            <a:softEdge rad="112500"/>
          </a:effectLst>
        </p:spPr>
      </p:pic>
      <p:sp>
        <p:nvSpPr>
          <p:cNvPr id="13" name="TextBox 12">
            <a:extLst>
              <a:ext uri="{FF2B5EF4-FFF2-40B4-BE49-F238E27FC236}">
                <a16:creationId xmlns:a16="http://schemas.microsoft.com/office/drawing/2014/main" xmlns="" id="{9FBCF243-78A0-6545-B244-211173774916}"/>
              </a:ext>
            </a:extLst>
          </p:cNvPr>
          <p:cNvSpPr txBox="1"/>
          <p:nvPr/>
        </p:nvSpPr>
        <p:spPr>
          <a:xfrm>
            <a:off x="2568166" y="639077"/>
            <a:ext cx="3458163" cy="461665"/>
          </a:xfrm>
          <a:prstGeom prst="rect">
            <a:avLst/>
          </a:prstGeom>
          <a:noFill/>
        </p:spPr>
        <p:txBody>
          <a:bodyPr wrap="square">
            <a:spAutoFit/>
          </a:bodyPr>
          <a:lstStyle/>
          <a:p>
            <a:pPr algn="ctr"/>
            <a:r>
              <a:rPr lang="hi-IN" sz="2400" dirty="0">
                <a:latin typeface="-apple-system"/>
              </a:rPr>
              <a:t>विठ्ठलराव</a:t>
            </a:r>
            <a:r>
              <a:rPr lang="en-US" sz="2400" dirty="0">
                <a:latin typeface="-apple-system"/>
              </a:rPr>
              <a:t> </a:t>
            </a:r>
            <a:r>
              <a:rPr lang="hi-IN" sz="2400" dirty="0">
                <a:latin typeface="-apple-system"/>
              </a:rPr>
              <a:t>विखे</a:t>
            </a:r>
            <a:r>
              <a:rPr lang="en-US" sz="2400">
                <a:latin typeface="-apple-system"/>
              </a:rPr>
              <a:t> </a:t>
            </a:r>
            <a:r>
              <a:rPr lang="hi-IN" sz="2400">
                <a:latin typeface="-apple-system"/>
              </a:rPr>
              <a:t>पाटी</a:t>
            </a:r>
            <a:r>
              <a:rPr lang="en-US" sz="2400" dirty="0">
                <a:latin typeface="-apple-system"/>
              </a:rPr>
              <a:t>ल</a:t>
            </a:r>
            <a:endParaRPr lang="en-US" sz="2400" dirty="0"/>
          </a:p>
        </p:txBody>
      </p:sp>
      <p:sp>
        <p:nvSpPr>
          <p:cNvPr id="15" name="TextBox 14">
            <a:extLst>
              <a:ext uri="{FF2B5EF4-FFF2-40B4-BE49-F238E27FC236}">
                <a16:creationId xmlns:a16="http://schemas.microsoft.com/office/drawing/2014/main" xmlns="" id="{89F5A520-5382-C648-84C6-8C34BFABAD8B}"/>
              </a:ext>
            </a:extLst>
          </p:cNvPr>
          <p:cNvSpPr txBox="1"/>
          <p:nvPr/>
        </p:nvSpPr>
        <p:spPr>
          <a:xfrm>
            <a:off x="8234335" y="1772008"/>
            <a:ext cx="2052665" cy="461665"/>
          </a:xfrm>
          <a:prstGeom prst="rect">
            <a:avLst/>
          </a:prstGeom>
          <a:noFill/>
        </p:spPr>
        <p:txBody>
          <a:bodyPr wrap="square" anchor="ctr">
            <a:spAutoFit/>
          </a:bodyPr>
          <a:lstStyle/>
          <a:p>
            <a:pPr algn="ctr"/>
            <a:r>
              <a:rPr lang="hi-IN" sz="2400">
                <a:latin typeface="-apple-system"/>
              </a:rPr>
              <a:t>रत्नाप्पा कुंभार</a:t>
            </a:r>
            <a:endParaRPr lang="en-US" sz="2400"/>
          </a:p>
        </p:txBody>
      </p:sp>
    </p:spTree>
    <p:extLst>
      <p:ext uri="{BB962C8B-B14F-4D97-AF65-F5344CB8AC3E}">
        <p14:creationId xmlns:p14="http://schemas.microsoft.com/office/powerpoint/2010/main" val="160063982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80">
                                          <p:stCondLst>
                                            <p:cond delay="0"/>
                                          </p:stCondLst>
                                        </p:cTn>
                                        <p:tgtEl>
                                          <p:spTgt spid="13"/>
                                        </p:tgtEl>
                                      </p:cBhvr>
                                    </p:animEffect>
                                    <p:anim calcmode="lin" valueType="num">
                                      <p:cBhvr>
                                        <p:cTn id="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3" dur="26">
                                          <p:stCondLst>
                                            <p:cond delay="650"/>
                                          </p:stCondLst>
                                        </p:cTn>
                                        <p:tgtEl>
                                          <p:spTgt spid="13"/>
                                        </p:tgtEl>
                                      </p:cBhvr>
                                      <p:to x="100000" y="60000"/>
                                    </p:animScale>
                                    <p:animScale>
                                      <p:cBhvr>
                                        <p:cTn id="14" dur="166" decel="50000">
                                          <p:stCondLst>
                                            <p:cond delay="676"/>
                                          </p:stCondLst>
                                        </p:cTn>
                                        <p:tgtEl>
                                          <p:spTgt spid="13"/>
                                        </p:tgtEl>
                                      </p:cBhvr>
                                      <p:to x="100000" y="100000"/>
                                    </p:animScale>
                                    <p:animScale>
                                      <p:cBhvr>
                                        <p:cTn id="15" dur="26">
                                          <p:stCondLst>
                                            <p:cond delay="1312"/>
                                          </p:stCondLst>
                                        </p:cTn>
                                        <p:tgtEl>
                                          <p:spTgt spid="13"/>
                                        </p:tgtEl>
                                      </p:cBhvr>
                                      <p:to x="100000" y="80000"/>
                                    </p:animScale>
                                    <p:animScale>
                                      <p:cBhvr>
                                        <p:cTn id="16" dur="166" decel="50000">
                                          <p:stCondLst>
                                            <p:cond delay="1338"/>
                                          </p:stCondLst>
                                        </p:cTn>
                                        <p:tgtEl>
                                          <p:spTgt spid="13"/>
                                        </p:tgtEl>
                                      </p:cBhvr>
                                      <p:to x="100000" y="100000"/>
                                    </p:animScale>
                                    <p:animScale>
                                      <p:cBhvr>
                                        <p:cTn id="17" dur="26">
                                          <p:stCondLst>
                                            <p:cond delay="1642"/>
                                          </p:stCondLst>
                                        </p:cTn>
                                        <p:tgtEl>
                                          <p:spTgt spid="13"/>
                                        </p:tgtEl>
                                      </p:cBhvr>
                                      <p:to x="100000" y="90000"/>
                                    </p:animScale>
                                    <p:animScale>
                                      <p:cBhvr>
                                        <p:cTn id="18" dur="166" decel="50000">
                                          <p:stCondLst>
                                            <p:cond delay="1668"/>
                                          </p:stCondLst>
                                        </p:cTn>
                                        <p:tgtEl>
                                          <p:spTgt spid="13"/>
                                        </p:tgtEl>
                                      </p:cBhvr>
                                      <p:to x="100000" y="100000"/>
                                    </p:animScale>
                                    <p:animScale>
                                      <p:cBhvr>
                                        <p:cTn id="19" dur="26">
                                          <p:stCondLst>
                                            <p:cond delay="1808"/>
                                          </p:stCondLst>
                                        </p:cTn>
                                        <p:tgtEl>
                                          <p:spTgt spid="13"/>
                                        </p:tgtEl>
                                      </p:cBhvr>
                                      <p:to x="100000" y="95000"/>
                                    </p:animScale>
                                    <p:animScale>
                                      <p:cBhvr>
                                        <p:cTn id="20" dur="166" decel="50000">
                                          <p:stCondLst>
                                            <p:cond delay="1834"/>
                                          </p:stCondLst>
                                        </p:cTn>
                                        <p:tgtEl>
                                          <p:spTgt spid="13"/>
                                        </p:tgtEl>
                                      </p:cBhvr>
                                      <p:to x="100000" y="100000"/>
                                    </p:animScale>
                                  </p:childTnLst>
                                </p:cTn>
                              </p:par>
                            </p:childTnLst>
                          </p:cTn>
                        </p:par>
                        <p:par>
                          <p:cTn id="21" fill="hold">
                            <p:stCondLst>
                              <p:cond delay="2000"/>
                            </p:stCondLst>
                            <p:childTnLst>
                              <p:par>
                                <p:cTn id="22" presetID="3" presetClass="entr" presetSubtype="10" fill="hold" nodeType="afterEffect">
                                  <p:stCondLst>
                                    <p:cond delay="500"/>
                                  </p:stCondLst>
                                  <p:childTnLst>
                                    <p:set>
                                      <p:cBhvr>
                                        <p:cTn id="23" dur="1" fill="hold">
                                          <p:stCondLst>
                                            <p:cond delay="0"/>
                                          </p:stCondLst>
                                        </p:cTn>
                                        <p:tgtEl>
                                          <p:spTgt spid="4"/>
                                        </p:tgtEl>
                                        <p:attrNameLst>
                                          <p:attrName>style.visibility</p:attrName>
                                        </p:attrNameLst>
                                      </p:cBhvr>
                                      <p:to>
                                        <p:strVal val="visible"/>
                                      </p:to>
                                    </p:set>
                                    <p:animEffect transition="in" filter="blinds(horizontal)">
                                      <p:cBhvr>
                                        <p:cTn id="24" dur="1000"/>
                                        <p:tgtEl>
                                          <p:spTgt spid="4"/>
                                        </p:tgtEl>
                                      </p:cBhvr>
                                    </p:animEffect>
                                  </p:childTnLst>
                                </p:cTn>
                              </p:par>
                            </p:childTnLst>
                          </p:cTn>
                        </p:par>
                        <p:par>
                          <p:cTn id="25" fill="hold">
                            <p:stCondLst>
                              <p:cond delay="3500"/>
                            </p:stCondLst>
                            <p:childTnLst>
                              <p:par>
                                <p:cTn id="26" presetID="26" presetClass="entr" presetSubtype="0" fill="hold" grpId="0" nodeType="afterEffect">
                                  <p:stCondLst>
                                    <p:cond delay="500"/>
                                  </p:stCondLst>
                                  <p:childTnLst>
                                    <p:set>
                                      <p:cBhvr>
                                        <p:cTn id="27" dur="1" fill="hold">
                                          <p:stCondLst>
                                            <p:cond delay="0"/>
                                          </p:stCondLst>
                                        </p:cTn>
                                        <p:tgtEl>
                                          <p:spTgt spid="15"/>
                                        </p:tgtEl>
                                        <p:attrNameLst>
                                          <p:attrName>style.visibility</p:attrName>
                                        </p:attrNameLst>
                                      </p:cBhvr>
                                      <p:to>
                                        <p:strVal val="visible"/>
                                      </p:to>
                                    </p:set>
                                    <p:animEffect transition="in" filter="wipe(down)">
                                      <p:cBhvr>
                                        <p:cTn id="28" dur="580">
                                          <p:stCondLst>
                                            <p:cond delay="0"/>
                                          </p:stCondLst>
                                        </p:cTn>
                                        <p:tgtEl>
                                          <p:spTgt spid="15"/>
                                        </p:tgtEl>
                                      </p:cBhvr>
                                    </p:animEffect>
                                    <p:anim calcmode="lin" valueType="num">
                                      <p:cBhvr>
                                        <p:cTn id="29"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34" dur="26">
                                          <p:stCondLst>
                                            <p:cond delay="650"/>
                                          </p:stCondLst>
                                        </p:cTn>
                                        <p:tgtEl>
                                          <p:spTgt spid="15"/>
                                        </p:tgtEl>
                                      </p:cBhvr>
                                      <p:to x="100000" y="60000"/>
                                    </p:animScale>
                                    <p:animScale>
                                      <p:cBhvr>
                                        <p:cTn id="35" dur="166" decel="50000">
                                          <p:stCondLst>
                                            <p:cond delay="676"/>
                                          </p:stCondLst>
                                        </p:cTn>
                                        <p:tgtEl>
                                          <p:spTgt spid="15"/>
                                        </p:tgtEl>
                                      </p:cBhvr>
                                      <p:to x="100000" y="100000"/>
                                    </p:animScale>
                                    <p:animScale>
                                      <p:cBhvr>
                                        <p:cTn id="36" dur="26">
                                          <p:stCondLst>
                                            <p:cond delay="1312"/>
                                          </p:stCondLst>
                                        </p:cTn>
                                        <p:tgtEl>
                                          <p:spTgt spid="15"/>
                                        </p:tgtEl>
                                      </p:cBhvr>
                                      <p:to x="100000" y="80000"/>
                                    </p:animScale>
                                    <p:animScale>
                                      <p:cBhvr>
                                        <p:cTn id="37" dur="166" decel="50000">
                                          <p:stCondLst>
                                            <p:cond delay="1338"/>
                                          </p:stCondLst>
                                        </p:cTn>
                                        <p:tgtEl>
                                          <p:spTgt spid="15"/>
                                        </p:tgtEl>
                                      </p:cBhvr>
                                      <p:to x="100000" y="100000"/>
                                    </p:animScale>
                                    <p:animScale>
                                      <p:cBhvr>
                                        <p:cTn id="38" dur="26">
                                          <p:stCondLst>
                                            <p:cond delay="1642"/>
                                          </p:stCondLst>
                                        </p:cTn>
                                        <p:tgtEl>
                                          <p:spTgt spid="15"/>
                                        </p:tgtEl>
                                      </p:cBhvr>
                                      <p:to x="100000" y="90000"/>
                                    </p:animScale>
                                    <p:animScale>
                                      <p:cBhvr>
                                        <p:cTn id="39" dur="166" decel="50000">
                                          <p:stCondLst>
                                            <p:cond delay="1668"/>
                                          </p:stCondLst>
                                        </p:cTn>
                                        <p:tgtEl>
                                          <p:spTgt spid="15"/>
                                        </p:tgtEl>
                                      </p:cBhvr>
                                      <p:to x="100000" y="100000"/>
                                    </p:animScale>
                                    <p:animScale>
                                      <p:cBhvr>
                                        <p:cTn id="40" dur="26">
                                          <p:stCondLst>
                                            <p:cond delay="1808"/>
                                          </p:stCondLst>
                                        </p:cTn>
                                        <p:tgtEl>
                                          <p:spTgt spid="15"/>
                                        </p:tgtEl>
                                      </p:cBhvr>
                                      <p:to x="100000" y="95000"/>
                                    </p:animScale>
                                    <p:animScale>
                                      <p:cBhvr>
                                        <p:cTn id="41" dur="166" decel="50000">
                                          <p:stCondLst>
                                            <p:cond delay="1834"/>
                                          </p:stCondLst>
                                        </p:cTn>
                                        <p:tgtEl>
                                          <p:spTgt spid="15"/>
                                        </p:tgtEl>
                                      </p:cBhvr>
                                      <p:to x="100000" y="100000"/>
                                    </p:animScale>
                                  </p:childTnLst>
                                </p:cTn>
                              </p:par>
                            </p:childTnLst>
                          </p:cTn>
                        </p:par>
                        <p:par>
                          <p:cTn id="42" fill="hold">
                            <p:stCondLst>
                              <p:cond delay="6000"/>
                            </p:stCondLst>
                            <p:childTnLst>
                              <p:par>
                                <p:cTn id="43" presetID="3" presetClass="entr" presetSubtype="10" fill="hold" nodeType="after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blinds(horizontal)">
                                      <p:cBhvr>
                                        <p:cTn id="4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A4D9F8D6-9D50-EE49-8929-205E894B8A40}"/>
              </a:ext>
            </a:extLst>
          </p:cNvPr>
          <p:cNvPicPr>
            <a:picLocks noChangeAspect="1"/>
          </p:cNvPicPr>
          <p:nvPr/>
        </p:nvPicPr>
        <p:blipFill>
          <a:blip r:embed="rId2"/>
          <a:stretch>
            <a:fillRect/>
          </a:stretch>
        </p:blipFill>
        <p:spPr>
          <a:xfrm>
            <a:off x="2853529" y="1819951"/>
            <a:ext cx="2988469" cy="3980097"/>
          </a:xfrm>
          <a:prstGeom prst="rect">
            <a:avLst/>
          </a:prstGeom>
          <a:ln>
            <a:noFill/>
          </a:ln>
          <a:effectLst>
            <a:outerShdw blurRad="50800" dist="38100" dir="5400000" algn="t" rotWithShape="0">
              <a:prstClr val="black">
                <a:alpha val="40000"/>
              </a:prstClr>
            </a:outerShdw>
            <a:softEdge rad="112500"/>
          </a:effectLst>
        </p:spPr>
      </p:pic>
      <p:pic>
        <p:nvPicPr>
          <p:cNvPr id="6" name="Picture 6">
            <a:extLst>
              <a:ext uri="{FF2B5EF4-FFF2-40B4-BE49-F238E27FC236}">
                <a16:creationId xmlns:a16="http://schemas.microsoft.com/office/drawing/2014/main" xmlns="" id="{7ED04D37-959F-C64C-BD94-A59BC37F25ED}"/>
              </a:ext>
            </a:extLst>
          </p:cNvPr>
          <p:cNvPicPr>
            <a:picLocks noChangeAspect="1"/>
          </p:cNvPicPr>
          <p:nvPr/>
        </p:nvPicPr>
        <p:blipFill>
          <a:blip r:embed="rId3"/>
          <a:stretch>
            <a:fillRect/>
          </a:stretch>
        </p:blipFill>
        <p:spPr>
          <a:xfrm>
            <a:off x="6837482" y="2393155"/>
            <a:ext cx="2913739" cy="3645693"/>
          </a:xfrm>
          <a:prstGeom prst="rect">
            <a:avLst/>
          </a:prstGeom>
        </p:spPr>
      </p:pic>
      <p:sp>
        <p:nvSpPr>
          <p:cNvPr id="9" name="TextBox 8">
            <a:extLst>
              <a:ext uri="{FF2B5EF4-FFF2-40B4-BE49-F238E27FC236}">
                <a16:creationId xmlns:a16="http://schemas.microsoft.com/office/drawing/2014/main" xmlns="" id="{83EC6F47-A2A2-ED4C-B20D-4E34318B27B5}"/>
              </a:ext>
            </a:extLst>
          </p:cNvPr>
          <p:cNvSpPr txBox="1"/>
          <p:nvPr/>
        </p:nvSpPr>
        <p:spPr>
          <a:xfrm>
            <a:off x="2853528" y="1057952"/>
            <a:ext cx="2988469" cy="461665"/>
          </a:xfrm>
          <a:prstGeom prst="rect">
            <a:avLst/>
          </a:prstGeom>
          <a:noFill/>
        </p:spPr>
        <p:txBody>
          <a:bodyPr wrap="square" anchor="ctr">
            <a:spAutoFit/>
          </a:bodyPr>
          <a:lstStyle/>
          <a:p>
            <a:pPr algn="ctr"/>
            <a:r>
              <a:rPr lang="en-US" sz="2400">
                <a:latin typeface="-apple-system"/>
              </a:rPr>
              <a:t>डॉ. धनंजय गाडगीळ</a:t>
            </a:r>
            <a:endParaRPr lang="en-US" sz="2400"/>
          </a:p>
        </p:txBody>
      </p:sp>
      <p:sp>
        <p:nvSpPr>
          <p:cNvPr id="11" name="TextBox 10">
            <a:extLst>
              <a:ext uri="{FF2B5EF4-FFF2-40B4-BE49-F238E27FC236}">
                <a16:creationId xmlns:a16="http://schemas.microsoft.com/office/drawing/2014/main" xmlns="" id="{95D3D52B-F83F-A148-A868-8ADFA1BFF2AA}"/>
              </a:ext>
            </a:extLst>
          </p:cNvPr>
          <p:cNvSpPr txBox="1"/>
          <p:nvPr/>
        </p:nvSpPr>
        <p:spPr>
          <a:xfrm>
            <a:off x="6837482" y="1589118"/>
            <a:ext cx="2988469" cy="461665"/>
          </a:xfrm>
          <a:prstGeom prst="rect">
            <a:avLst/>
          </a:prstGeom>
          <a:noFill/>
        </p:spPr>
        <p:txBody>
          <a:bodyPr wrap="square" anchor="ctr">
            <a:spAutoFit/>
          </a:bodyPr>
          <a:lstStyle/>
          <a:p>
            <a:pPr algn="ctr"/>
            <a:r>
              <a:rPr lang="en-US" sz="2400">
                <a:latin typeface="-apple-system"/>
              </a:rPr>
              <a:t>डॉ. वर्गिस कुरियन</a:t>
            </a:r>
            <a:endParaRPr lang="en-US" sz="2400"/>
          </a:p>
        </p:txBody>
      </p:sp>
    </p:spTree>
    <p:extLst>
      <p:ext uri="{BB962C8B-B14F-4D97-AF65-F5344CB8AC3E}">
        <p14:creationId xmlns:p14="http://schemas.microsoft.com/office/powerpoint/2010/main" val="2792730410"/>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par>
                          <p:cTn id="21" fill="hold">
                            <p:stCondLst>
                              <p:cond delay="2000"/>
                            </p:stCondLst>
                            <p:childTnLst>
                              <p:par>
                                <p:cTn id="22" presetID="3" presetClass="entr" presetSubtype="10" fill="hold" nodeType="afterEffect">
                                  <p:stCondLst>
                                    <p:cond delay="500"/>
                                  </p:stCondLst>
                                  <p:childTnLst>
                                    <p:set>
                                      <p:cBhvr>
                                        <p:cTn id="23" dur="1" fill="hold">
                                          <p:stCondLst>
                                            <p:cond delay="0"/>
                                          </p:stCondLst>
                                        </p:cTn>
                                        <p:tgtEl>
                                          <p:spTgt spid="4"/>
                                        </p:tgtEl>
                                        <p:attrNameLst>
                                          <p:attrName>style.visibility</p:attrName>
                                        </p:attrNameLst>
                                      </p:cBhvr>
                                      <p:to>
                                        <p:strVal val="visible"/>
                                      </p:to>
                                    </p:set>
                                    <p:animEffect transition="in" filter="blinds(horizontal)">
                                      <p:cBhvr>
                                        <p:cTn id="24" dur="1000"/>
                                        <p:tgtEl>
                                          <p:spTgt spid="4"/>
                                        </p:tgtEl>
                                      </p:cBhvr>
                                    </p:animEffect>
                                  </p:childTnLst>
                                </p:cTn>
                              </p:par>
                            </p:childTnLst>
                          </p:cTn>
                        </p:par>
                        <p:par>
                          <p:cTn id="25" fill="hold">
                            <p:stCondLst>
                              <p:cond delay="3500"/>
                            </p:stCondLst>
                            <p:childTnLst>
                              <p:par>
                                <p:cTn id="26" presetID="26" presetClass="entr" presetSubtype="0" fill="hold" grpId="0" nodeType="afterEffect">
                                  <p:stCondLst>
                                    <p:cond delay="500"/>
                                  </p:stCondLst>
                                  <p:childTnLst>
                                    <p:set>
                                      <p:cBhvr>
                                        <p:cTn id="27" dur="1" fill="hold">
                                          <p:stCondLst>
                                            <p:cond delay="0"/>
                                          </p:stCondLst>
                                        </p:cTn>
                                        <p:tgtEl>
                                          <p:spTgt spid="11"/>
                                        </p:tgtEl>
                                        <p:attrNameLst>
                                          <p:attrName>style.visibility</p:attrName>
                                        </p:attrNameLst>
                                      </p:cBhvr>
                                      <p:to>
                                        <p:strVal val="visible"/>
                                      </p:to>
                                    </p:set>
                                    <p:animEffect transition="in" filter="wipe(down)">
                                      <p:cBhvr>
                                        <p:cTn id="28" dur="580">
                                          <p:stCondLst>
                                            <p:cond delay="0"/>
                                          </p:stCondLst>
                                        </p:cTn>
                                        <p:tgtEl>
                                          <p:spTgt spid="11"/>
                                        </p:tgtEl>
                                      </p:cBhvr>
                                    </p:animEffect>
                                    <p:anim calcmode="lin" valueType="num">
                                      <p:cBhvr>
                                        <p:cTn id="29"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4" dur="26">
                                          <p:stCondLst>
                                            <p:cond delay="650"/>
                                          </p:stCondLst>
                                        </p:cTn>
                                        <p:tgtEl>
                                          <p:spTgt spid="11"/>
                                        </p:tgtEl>
                                      </p:cBhvr>
                                      <p:to x="100000" y="60000"/>
                                    </p:animScale>
                                    <p:animScale>
                                      <p:cBhvr>
                                        <p:cTn id="35" dur="166" decel="50000">
                                          <p:stCondLst>
                                            <p:cond delay="676"/>
                                          </p:stCondLst>
                                        </p:cTn>
                                        <p:tgtEl>
                                          <p:spTgt spid="11"/>
                                        </p:tgtEl>
                                      </p:cBhvr>
                                      <p:to x="100000" y="100000"/>
                                    </p:animScale>
                                    <p:animScale>
                                      <p:cBhvr>
                                        <p:cTn id="36" dur="26">
                                          <p:stCondLst>
                                            <p:cond delay="1312"/>
                                          </p:stCondLst>
                                        </p:cTn>
                                        <p:tgtEl>
                                          <p:spTgt spid="11"/>
                                        </p:tgtEl>
                                      </p:cBhvr>
                                      <p:to x="100000" y="80000"/>
                                    </p:animScale>
                                    <p:animScale>
                                      <p:cBhvr>
                                        <p:cTn id="37" dur="166" decel="50000">
                                          <p:stCondLst>
                                            <p:cond delay="1338"/>
                                          </p:stCondLst>
                                        </p:cTn>
                                        <p:tgtEl>
                                          <p:spTgt spid="11"/>
                                        </p:tgtEl>
                                      </p:cBhvr>
                                      <p:to x="100000" y="100000"/>
                                    </p:animScale>
                                    <p:animScale>
                                      <p:cBhvr>
                                        <p:cTn id="38" dur="26">
                                          <p:stCondLst>
                                            <p:cond delay="1642"/>
                                          </p:stCondLst>
                                        </p:cTn>
                                        <p:tgtEl>
                                          <p:spTgt spid="11"/>
                                        </p:tgtEl>
                                      </p:cBhvr>
                                      <p:to x="100000" y="90000"/>
                                    </p:animScale>
                                    <p:animScale>
                                      <p:cBhvr>
                                        <p:cTn id="39" dur="166" decel="50000">
                                          <p:stCondLst>
                                            <p:cond delay="1668"/>
                                          </p:stCondLst>
                                        </p:cTn>
                                        <p:tgtEl>
                                          <p:spTgt spid="11"/>
                                        </p:tgtEl>
                                      </p:cBhvr>
                                      <p:to x="100000" y="100000"/>
                                    </p:animScale>
                                    <p:animScale>
                                      <p:cBhvr>
                                        <p:cTn id="40" dur="26">
                                          <p:stCondLst>
                                            <p:cond delay="1808"/>
                                          </p:stCondLst>
                                        </p:cTn>
                                        <p:tgtEl>
                                          <p:spTgt spid="11"/>
                                        </p:tgtEl>
                                      </p:cBhvr>
                                      <p:to x="100000" y="95000"/>
                                    </p:animScale>
                                    <p:animScale>
                                      <p:cBhvr>
                                        <p:cTn id="41" dur="166" decel="50000">
                                          <p:stCondLst>
                                            <p:cond delay="1834"/>
                                          </p:stCondLst>
                                        </p:cTn>
                                        <p:tgtEl>
                                          <p:spTgt spid="11"/>
                                        </p:tgtEl>
                                      </p:cBhvr>
                                      <p:to x="100000" y="100000"/>
                                    </p:animScale>
                                  </p:childTnLst>
                                </p:cTn>
                              </p:par>
                            </p:childTnLst>
                          </p:cTn>
                        </p:par>
                        <p:par>
                          <p:cTn id="42" fill="hold">
                            <p:stCondLst>
                              <p:cond delay="6000"/>
                            </p:stCondLst>
                            <p:childTnLst>
                              <p:par>
                                <p:cTn id="43" presetID="3" presetClass="entr" presetSubtype="10" fill="hold" nodeType="afterEffect">
                                  <p:stCondLst>
                                    <p:cond delay="500"/>
                                  </p:stCondLst>
                                  <p:childTnLst>
                                    <p:set>
                                      <p:cBhvr>
                                        <p:cTn id="44" dur="1" fill="hold">
                                          <p:stCondLst>
                                            <p:cond delay="0"/>
                                          </p:stCondLst>
                                        </p:cTn>
                                        <p:tgtEl>
                                          <p:spTgt spid="6"/>
                                        </p:tgtEl>
                                        <p:attrNameLst>
                                          <p:attrName>style.visibility</p:attrName>
                                        </p:attrNameLst>
                                      </p:cBhvr>
                                      <p:to>
                                        <p:strVal val="visible"/>
                                      </p:to>
                                    </p:set>
                                    <p:animEffect transition="in" filter="blinds(horizontal)">
                                      <p:cBhvr>
                                        <p:cTn id="4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DA0A16-6226-0741-8C29-9F1DDAE7F6D2}"/>
              </a:ext>
            </a:extLst>
          </p:cNvPr>
          <p:cNvSpPr>
            <a:spLocks noGrp="1"/>
          </p:cNvSpPr>
          <p:nvPr>
            <p:ph type="title"/>
          </p:nvPr>
        </p:nvSpPr>
        <p:spPr/>
        <p:txBody>
          <a:bodyPr anchor="ctr">
            <a:normAutofit/>
          </a:bodyPr>
          <a:lstStyle/>
          <a:p>
            <a:pPr algn="ctr" fontAlgn="base"/>
            <a:r>
              <a:rPr lang="hi-IN" b="1" i="0" dirty="0">
                <a:solidFill>
                  <a:schemeClr val="tx2">
                    <a:lumMod val="90000"/>
                  </a:schemeClr>
                </a:solidFill>
                <a:effectLst/>
                <a:latin typeface="inherit"/>
              </a:rPr>
              <a:t>सहकारी संस्थांमधील गैरव्यवहार</a:t>
            </a:r>
            <a:endParaRPr lang="en-US" dirty="0">
              <a:solidFill>
                <a:schemeClr val="tx2">
                  <a:lumMod val="90000"/>
                </a:schemeClr>
              </a:solidFill>
            </a:endParaRPr>
          </a:p>
        </p:txBody>
      </p:sp>
      <p:sp>
        <p:nvSpPr>
          <p:cNvPr id="3" name="Content Placeholder 2">
            <a:extLst>
              <a:ext uri="{FF2B5EF4-FFF2-40B4-BE49-F238E27FC236}">
                <a16:creationId xmlns:a16="http://schemas.microsoft.com/office/drawing/2014/main" xmlns="" id="{83D60A68-8434-6D41-8775-08C3907CC61F}"/>
              </a:ext>
            </a:extLst>
          </p:cNvPr>
          <p:cNvSpPr>
            <a:spLocks noGrp="1"/>
          </p:cNvSpPr>
          <p:nvPr>
            <p:ph idx="1"/>
          </p:nvPr>
        </p:nvSpPr>
        <p:spPr/>
        <p:txBody>
          <a:bodyPr>
            <a:noAutofit/>
          </a:bodyPr>
          <a:lstStyle/>
          <a:p>
            <a:r>
              <a:rPr lang="hi-IN" sz="2400" b="0" i="0">
                <a:effectLst/>
                <a:latin typeface="-apple-system"/>
              </a:rPr>
              <a:t>राजकीय नेत्यांनी सहकारी संस्थांचा दुरुपयोग केल्याने यांची विश्वासार्हता धोक्यात आली आहे. </a:t>
            </a:r>
            <a:endParaRPr lang="en-US" sz="2400" b="0" i="0" baseline="30000">
              <a:effectLst/>
              <a:latin typeface="inherit"/>
            </a:endParaRPr>
          </a:p>
          <a:p>
            <a:r>
              <a:rPr lang="hi-IN" sz="2400" b="0" i="0">
                <a:effectLst/>
                <a:latin typeface="-apple-system"/>
              </a:rPr>
              <a:t>राज्यातील रोज नवनवे घोटाळे उघडकीस येत आहेत.हजारो कोटींची किंमत असलेले ३५ साखर कारखाने केवळ १०७६ कोटी रुपयांना खासगी कंपन्यांना विकल्याची माहिती उघड झाली असून या प्रकरणांची सक्तवसुली संचालनालयाने चौकशी सुरू केली आहे.</a:t>
            </a:r>
            <a:endParaRPr lang="en-US" sz="2400" b="0" i="0">
              <a:effectLst/>
              <a:latin typeface="-apple-system"/>
            </a:endParaRPr>
          </a:p>
        </p:txBody>
      </p:sp>
    </p:spTree>
    <p:extLst>
      <p:ext uri="{BB962C8B-B14F-4D97-AF65-F5344CB8AC3E}">
        <p14:creationId xmlns:p14="http://schemas.microsoft.com/office/powerpoint/2010/main" val="204079835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7000"/>
                            </p:stCondLst>
                            <p:childTnLst>
                              <p:par>
                                <p:cTn id="13" presetID="9" presetClass="entr" presetSubtype="0" fill="hold" grpId="0" nodeType="afterEffect">
                                  <p:stCondLst>
                                    <p:cond delay="5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dissolve">
                                      <p:cBhvr>
                                        <p:cTn id="15" dur="1000"/>
                                        <p:tgtEl>
                                          <p:spTgt spid="3">
                                            <p:txEl>
                                              <p:pRg st="0" end="0"/>
                                            </p:txEl>
                                          </p:spTgt>
                                        </p:tgtEl>
                                      </p:cBhvr>
                                    </p:animEffect>
                                  </p:childTnLst>
                                </p:cTn>
                              </p:par>
                            </p:childTnLst>
                          </p:cTn>
                        </p:par>
                        <p:par>
                          <p:cTn id="16" fill="hold">
                            <p:stCondLst>
                              <p:cond delay="8500"/>
                            </p:stCondLst>
                            <p:childTnLst>
                              <p:par>
                                <p:cTn id="17" presetID="9" presetClass="entr" presetSubtype="0" fill="hold" grpId="0" nodeType="afterEffect">
                                  <p:stCondLst>
                                    <p:cond delay="50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dissolve">
                                      <p:cBhvr>
                                        <p:cTn id="1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30AEBB-833D-6B4B-98D1-C3DF9845B03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7BB7930A-4139-9840-BC3B-0D24074FA181}"/>
              </a:ext>
            </a:extLst>
          </p:cNvPr>
          <p:cNvSpPr>
            <a:spLocks noGrp="1"/>
          </p:cNvSpPr>
          <p:nvPr>
            <p:ph idx="1"/>
          </p:nvPr>
        </p:nvSpPr>
        <p:spPr/>
        <p:txBody>
          <a:bodyPr/>
          <a:lstStyle/>
          <a:p>
            <a:r>
              <a:rPr lang="en-US" sz="2000" b="0" i="0" dirty="0">
                <a:effectLst/>
                <a:latin typeface="-apple-system"/>
              </a:rPr>
              <a:t>अ</a:t>
            </a:r>
            <a:r>
              <a:rPr lang="hi-IN" sz="2000" b="0" i="0" dirty="0">
                <a:effectLst/>
                <a:latin typeface="-apple-system"/>
              </a:rPr>
              <a:t>नेक आजी-माजी मंत्री व नेते तुरुंगात जात आहेत.</a:t>
            </a:r>
            <a:endParaRPr lang="en-US" sz="2000" b="0" i="0" baseline="30000" dirty="0">
              <a:effectLst/>
              <a:latin typeface="inherit"/>
            </a:endParaRPr>
          </a:p>
          <a:p>
            <a:r>
              <a:rPr lang="hi-IN" sz="2000" b="0" i="0" dirty="0">
                <a:effectLst/>
                <a:latin typeface="-apple-system"/>
              </a:rPr>
              <a:t>राज्यातील ३३७६ सहकारी बँकांमधील घोटाळ्याच्या प्रकरणांची चौकशी उच्च न्यायालयाच्या आदेशानुसार सुरू आहे.</a:t>
            </a:r>
            <a:endParaRPr lang="en-US" dirty="0"/>
          </a:p>
        </p:txBody>
      </p:sp>
    </p:spTree>
    <p:extLst>
      <p:ext uri="{BB962C8B-B14F-4D97-AF65-F5344CB8AC3E}">
        <p14:creationId xmlns:p14="http://schemas.microsoft.com/office/powerpoint/2010/main" val="227190833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1000"/>
                                        <p:tgtEl>
                                          <p:spTgt spid="3">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460ED6-60EE-D645-8334-B7739BCC8DD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90A8D31A-B0D3-5D47-8661-95412B65DCDC}"/>
              </a:ext>
            </a:extLst>
          </p:cNvPr>
          <p:cNvSpPr>
            <a:spLocks noGrp="1"/>
          </p:cNvSpPr>
          <p:nvPr>
            <p:ph idx="1"/>
          </p:nvPr>
        </p:nvSpPr>
        <p:spPr/>
        <p:txBody>
          <a:bodyPr>
            <a:normAutofit/>
          </a:bodyPr>
          <a:lstStyle/>
          <a:p>
            <a:pPr marL="0" indent="0" algn="ctr">
              <a:buNone/>
            </a:pPr>
            <a:r>
              <a:rPr lang="en-US" sz="9600" b="1" i="1" dirty="0" err="1">
                <a:solidFill>
                  <a:srgbClr val="FFFF00"/>
                </a:solidFill>
              </a:rPr>
              <a:t>धन्यवाद</a:t>
            </a:r>
            <a:r>
              <a:rPr lang="en-US" sz="9600" b="1" i="1" dirty="0">
                <a:solidFill>
                  <a:srgbClr val="FFFF00"/>
                </a:solidFill>
              </a:rPr>
              <a:t> !! </a:t>
            </a:r>
          </a:p>
        </p:txBody>
      </p:sp>
    </p:spTree>
    <p:extLst>
      <p:ext uri="{BB962C8B-B14F-4D97-AF65-F5344CB8AC3E}">
        <p14:creationId xmlns:p14="http://schemas.microsoft.com/office/powerpoint/2010/main" val="118204425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par>
                          <p:cTn id="10" fill="hold">
                            <p:stCondLst>
                              <p:cond delay="2000"/>
                            </p:stCondLst>
                            <p:childTnLst>
                              <p:par>
                                <p:cTn id="11" presetID="30" presetClass="exit" presetSubtype="0" fill="hold" grpId="1" nodeType="afterEffect">
                                  <p:stCondLst>
                                    <p:cond delay="2000"/>
                                  </p:stCondLst>
                                  <p:iterate type="lt">
                                    <p:tmPct val="0"/>
                                  </p:iterate>
                                  <p:childTnLst>
                                    <p:animEffect transition="out" filter="fade">
                                      <p:cBhvr>
                                        <p:cTn id="12" dur="800" accel="100000">
                                          <p:stCondLst>
                                            <p:cond delay="200"/>
                                          </p:stCondLst>
                                        </p:cTn>
                                        <p:tgtEl>
                                          <p:spTgt spid="3">
                                            <p:txEl>
                                              <p:pRg st="0" end="0"/>
                                            </p:txEl>
                                          </p:spTgt>
                                        </p:tgtEl>
                                      </p:cBhvr>
                                    </p:animEffect>
                                    <p:anim calcmode="lin" valueType="num">
                                      <p:cBhvr>
                                        <p:cTn id="13" dur="800" accel="100000">
                                          <p:stCondLst>
                                            <p:cond delay="200"/>
                                          </p:stCondLst>
                                        </p:cTn>
                                        <p:tgtEl>
                                          <p:spTgt spid="3">
                                            <p:txEl>
                                              <p:pRg st="0" end="0"/>
                                            </p:txEl>
                                          </p:spTgt>
                                        </p:tgtEl>
                                        <p:attrNameLst>
                                          <p:attrName>style.rotation</p:attrName>
                                        </p:attrNameLst>
                                      </p:cBhvr>
                                      <p:tavLst>
                                        <p:tav tm="0">
                                          <p:val>
                                            <p:fltVal val="0"/>
                                          </p:val>
                                        </p:tav>
                                        <p:tav tm="100000">
                                          <p:val>
                                            <p:fltVal val="-90"/>
                                          </p:val>
                                        </p:tav>
                                      </p:tavLst>
                                    </p:anim>
                                    <p:anim calcmode="lin" valueType="num">
                                      <p:cBhvr>
                                        <p:cTn id="14" dur="200" decel="100000"/>
                                        <p:tgtEl>
                                          <p:spTgt spid="3">
                                            <p:txEl>
                                              <p:pRg st="0" end="0"/>
                                            </p:txEl>
                                          </p:spTgt>
                                        </p:tgtEl>
                                        <p:attrNameLst>
                                          <p:attrName>ppt_x</p:attrName>
                                        </p:attrNameLst>
                                      </p:cBhvr>
                                      <p:tavLst>
                                        <p:tav tm="0">
                                          <p:val>
                                            <p:strVal val="ppt_x"/>
                                          </p:val>
                                        </p:tav>
                                        <p:tav tm="100000">
                                          <p:val>
                                            <p:strVal val="ppt_x-0.05"/>
                                          </p:val>
                                        </p:tav>
                                      </p:tavLst>
                                    </p:anim>
                                    <p:anim calcmode="lin" valueType="num">
                                      <p:cBhvr>
                                        <p:cTn id="15" dur="200" decel="100000"/>
                                        <p:tgtEl>
                                          <p:spTgt spid="3">
                                            <p:txEl>
                                              <p:pRg st="0" end="0"/>
                                            </p:txEl>
                                          </p:spTgt>
                                        </p:tgtEl>
                                        <p:attrNameLst>
                                          <p:attrName>ppt_y</p:attrName>
                                        </p:attrNameLst>
                                      </p:cBhvr>
                                      <p:tavLst>
                                        <p:tav tm="0">
                                          <p:val>
                                            <p:strVal val="ppt_y"/>
                                          </p:val>
                                        </p:tav>
                                        <p:tav tm="100000">
                                          <p:val>
                                            <p:strVal val="ppt_y+0.1"/>
                                          </p:val>
                                        </p:tav>
                                      </p:tavLst>
                                    </p:anim>
                                    <p:anim calcmode="lin" valueType="num">
                                      <p:cBhvr>
                                        <p:cTn id="16" dur="800" accel="100000">
                                          <p:stCondLst>
                                            <p:cond delay="200"/>
                                          </p:stCondLst>
                                        </p:cTn>
                                        <p:tgtEl>
                                          <p:spTgt spid="3">
                                            <p:txEl>
                                              <p:pRg st="0" end="0"/>
                                            </p:txEl>
                                          </p:spTgt>
                                        </p:tgtEl>
                                        <p:attrNameLst>
                                          <p:attrName>ppt_x</p:attrName>
                                        </p:attrNameLst>
                                      </p:cBhvr>
                                      <p:tavLst>
                                        <p:tav tm="0">
                                          <p:val>
                                            <p:strVal val="ppt_x"/>
                                          </p:val>
                                        </p:tav>
                                        <p:tav tm="100000">
                                          <p:val>
                                            <p:strVal val="ppt_x+0.4+0.05"/>
                                          </p:val>
                                        </p:tav>
                                      </p:tavLst>
                                    </p:anim>
                                    <p:anim calcmode="lin" valueType="num">
                                      <p:cBhvr>
                                        <p:cTn id="17" dur="800" accel="100000">
                                          <p:stCondLst>
                                            <p:cond delay="200"/>
                                          </p:stCondLst>
                                        </p:cTn>
                                        <p:tgtEl>
                                          <p:spTgt spid="3">
                                            <p:txEl>
                                              <p:pRg st="0" end="0"/>
                                            </p:txEl>
                                          </p:spTgt>
                                        </p:tgtEl>
                                        <p:attrNameLst>
                                          <p:attrName>ppt_y</p:attrName>
                                        </p:attrNameLst>
                                      </p:cBhvr>
                                      <p:tavLst>
                                        <p:tav tm="0">
                                          <p:val>
                                            <p:strVal val="ppt_y"/>
                                          </p:val>
                                        </p:tav>
                                        <p:tav tm="100000">
                                          <p:val>
                                            <p:strVal val="ppt_y-0.4-0.1"/>
                                          </p:val>
                                        </p:tav>
                                      </p:tavLst>
                                    </p:anim>
                                    <p:set>
                                      <p:cBhvr>
                                        <p:cTn id="18"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A2FC88-2ABC-B948-A17D-5BF4F8147DD7}"/>
              </a:ext>
            </a:extLst>
          </p:cNvPr>
          <p:cNvSpPr>
            <a:spLocks noGrp="1"/>
          </p:cNvSpPr>
          <p:nvPr>
            <p:ph type="title"/>
          </p:nvPr>
        </p:nvSpPr>
        <p:spPr>
          <a:xfrm>
            <a:off x="2611808" y="2339578"/>
            <a:ext cx="7958331" cy="1077229"/>
          </a:xfrm>
        </p:spPr>
        <p:txBody>
          <a:bodyPr anchor="ctr">
            <a:normAutofit/>
          </a:bodyPr>
          <a:lstStyle/>
          <a:p>
            <a:pPr algn="ctr"/>
            <a:r>
              <a:rPr lang="en-US" sz="4400" b="1" dirty="0">
                <a:solidFill>
                  <a:schemeClr val="accent5"/>
                </a:solidFill>
              </a:rPr>
              <a:t>“</a:t>
            </a:r>
            <a:r>
              <a:rPr lang="en-US" sz="4400" b="1" dirty="0" err="1">
                <a:solidFill>
                  <a:schemeClr val="accent5"/>
                </a:solidFill>
              </a:rPr>
              <a:t>महाराष्ट्रातील</a:t>
            </a:r>
            <a:r>
              <a:rPr lang="en-US" sz="4400" b="1" dirty="0">
                <a:solidFill>
                  <a:schemeClr val="accent5"/>
                </a:solidFill>
              </a:rPr>
              <a:t> </a:t>
            </a:r>
            <a:r>
              <a:rPr lang="en-US" sz="4400" b="1" dirty="0" err="1">
                <a:solidFill>
                  <a:schemeClr val="accent5"/>
                </a:solidFill>
              </a:rPr>
              <a:t>सहकारी</a:t>
            </a:r>
            <a:r>
              <a:rPr lang="en-US" sz="4400" b="1" dirty="0">
                <a:solidFill>
                  <a:schemeClr val="accent5"/>
                </a:solidFill>
              </a:rPr>
              <a:t> </a:t>
            </a:r>
            <a:r>
              <a:rPr lang="en-US" sz="4400" b="1" dirty="0" err="1">
                <a:solidFill>
                  <a:schemeClr val="accent5"/>
                </a:solidFill>
              </a:rPr>
              <a:t>चळवळ</a:t>
            </a:r>
            <a:r>
              <a:rPr lang="en-US" sz="4400" b="1" dirty="0">
                <a:solidFill>
                  <a:schemeClr val="accent5"/>
                </a:solidFill>
              </a:rPr>
              <a:t>”</a:t>
            </a:r>
          </a:p>
        </p:txBody>
      </p:sp>
      <p:sp>
        <p:nvSpPr>
          <p:cNvPr id="3" name="Content Placeholder 2">
            <a:extLst>
              <a:ext uri="{FF2B5EF4-FFF2-40B4-BE49-F238E27FC236}">
                <a16:creationId xmlns:a16="http://schemas.microsoft.com/office/drawing/2014/main" xmlns="" id="{5E33C774-840B-654F-9F51-7B8965A239AC}"/>
              </a:ext>
            </a:extLst>
          </p:cNvPr>
          <p:cNvSpPr>
            <a:spLocks noGrp="1"/>
          </p:cNvSpPr>
          <p:nvPr>
            <p:ph idx="1"/>
          </p:nvPr>
        </p:nvSpPr>
        <p:spPr>
          <a:xfrm>
            <a:off x="3054816" y="3441194"/>
            <a:ext cx="7072313" cy="745710"/>
          </a:xfrm>
        </p:spPr>
        <p:txBody>
          <a:bodyPr anchor="ctr"/>
          <a:lstStyle/>
          <a:p>
            <a:pPr marL="0" indent="0" algn="ctr">
              <a:buNone/>
            </a:pPr>
            <a:r>
              <a:rPr lang="en-US" dirty="0"/>
              <a:t>(Co-operative Movement in Maharashtra)</a:t>
            </a:r>
          </a:p>
        </p:txBody>
      </p:sp>
    </p:spTree>
    <p:extLst>
      <p:ext uri="{BB962C8B-B14F-4D97-AF65-F5344CB8AC3E}">
        <p14:creationId xmlns:p14="http://schemas.microsoft.com/office/powerpoint/2010/main" val="272476674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600" decel="100000"/>
                                        <p:tgtEl>
                                          <p:spTgt spid="2"/>
                                        </p:tgtEl>
                                      </p:cBhvr>
                                    </p:animEffect>
                                    <p:anim calcmode="lin" valueType="num">
                                      <p:cBhvr>
                                        <p:cTn id="8" dur="1600" decel="100000" fill="hold"/>
                                        <p:tgtEl>
                                          <p:spTgt spid="2"/>
                                        </p:tgtEl>
                                        <p:attrNameLst>
                                          <p:attrName>style.rotation</p:attrName>
                                        </p:attrNameLst>
                                      </p:cBhvr>
                                      <p:tavLst>
                                        <p:tav tm="0">
                                          <p:val>
                                            <p:fltVal val="-90"/>
                                          </p:val>
                                        </p:tav>
                                        <p:tav tm="100000">
                                          <p:val>
                                            <p:fltVal val="0"/>
                                          </p:val>
                                        </p:tav>
                                      </p:tavLst>
                                    </p:anim>
                                    <p:anim calcmode="lin" valueType="num">
                                      <p:cBhvr>
                                        <p:cTn id="9" dur="1600" decel="100000" fill="hold"/>
                                        <p:tgtEl>
                                          <p:spTgt spid="2"/>
                                        </p:tgtEl>
                                        <p:attrNameLst>
                                          <p:attrName>ppt_x</p:attrName>
                                        </p:attrNameLst>
                                      </p:cBhvr>
                                      <p:tavLst>
                                        <p:tav tm="0">
                                          <p:val>
                                            <p:strVal val="#ppt_x+0.4"/>
                                          </p:val>
                                        </p:tav>
                                        <p:tav tm="100000">
                                          <p:val>
                                            <p:strVal val="#ppt_x-0.05"/>
                                          </p:val>
                                        </p:tav>
                                      </p:tavLst>
                                    </p:anim>
                                    <p:anim calcmode="lin" valueType="num">
                                      <p:cBhvr>
                                        <p:cTn id="10" dur="1600" decel="100000" fill="hold"/>
                                        <p:tgtEl>
                                          <p:spTgt spid="2"/>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
                                        </p:tgtEl>
                                        <p:attrNameLst>
                                          <p:attrName>ppt_y</p:attrName>
                                        </p:attrNameLst>
                                      </p:cBhvr>
                                      <p:tavLst>
                                        <p:tav tm="0">
                                          <p:val>
                                            <p:strVal val="#ppt_y+0.1"/>
                                          </p:val>
                                        </p:tav>
                                        <p:tav tm="100000">
                                          <p:val>
                                            <p:strVal val="#ppt_y"/>
                                          </p:val>
                                        </p:tav>
                                      </p:tavLst>
                                    </p:anim>
                                  </p:childTnLst>
                                </p:cTn>
                              </p:par>
                            </p:childTnLst>
                          </p:cTn>
                        </p:par>
                        <p:par>
                          <p:cTn id="13" fill="hold">
                            <p:stCondLst>
                              <p:cond delay="2500"/>
                            </p:stCondLst>
                            <p:childTnLst>
                              <p:par>
                                <p:cTn id="14" presetID="26" presetClass="entr" presetSubtype="0" fill="hold" grpId="0" nodeType="afterEffect">
                                  <p:stCondLst>
                                    <p:cond delay="100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ipe(down)">
                                      <p:cBhvr>
                                        <p:cTn id="16" dur="580">
                                          <p:stCondLst>
                                            <p:cond delay="0"/>
                                          </p:stCondLst>
                                        </p:cTn>
                                        <p:tgtEl>
                                          <p:spTgt spid="3">
                                            <p:txEl>
                                              <p:pRg st="0" end="0"/>
                                            </p:txEl>
                                          </p:spTgt>
                                        </p:tgtEl>
                                      </p:cBhvr>
                                    </p:animEffect>
                                    <p:anim calcmode="lin" valueType="num">
                                      <p:cBhvr>
                                        <p:cTn id="17"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2" dur="26">
                                          <p:stCondLst>
                                            <p:cond delay="650"/>
                                          </p:stCondLst>
                                        </p:cTn>
                                        <p:tgtEl>
                                          <p:spTgt spid="3">
                                            <p:txEl>
                                              <p:pRg st="0" end="0"/>
                                            </p:txEl>
                                          </p:spTgt>
                                        </p:tgtEl>
                                      </p:cBhvr>
                                      <p:to x="100000" y="60000"/>
                                    </p:animScale>
                                    <p:animScale>
                                      <p:cBhvr>
                                        <p:cTn id="23" dur="166" decel="50000">
                                          <p:stCondLst>
                                            <p:cond delay="676"/>
                                          </p:stCondLst>
                                        </p:cTn>
                                        <p:tgtEl>
                                          <p:spTgt spid="3">
                                            <p:txEl>
                                              <p:pRg st="0" end="0"/>
                                            </p:txEl>
                                          </p:spTgt>
                                        </p:tgtEl>
                                      </p:cBhvr>
                                      <p:to x="100000" y="100000"/>
                                    </p:animScale>
                                    <p:animScale>
                                      <p:cBhvr>
                                        <p:cTn id="24" dur="26">
                                          <p:stCondLst>
                                            <p:cond delay="1312"/>
                                          </p:stCondLst>
                                        </p:cTn>
                                        <p:tgtEl>
                                          <p:spTgt spid="3">
                                            <p:txEl>
                                              <p:pRg st="0" end="0"/>
                                            </p:txEl>
                                          </p:spTgt>
                                        </p:tgtEl>
                                      </p:cBhvr>
                                      <p:to x="100000" y="80000"/>
                                    </p:animScale>
                                    <p:animScale>
                                      <p:cBhvr>
                                        <p:cTn id="25" dur="166" decel="50000">
                                          <p:stCondLst>
                                            <p:cond delay="1338"/>
                                          </p:stCondLst>
                                        </p:cTn>
                                        <p:tgtEl>
                                          <p:spTgt spid="3">
                                            <p:txEl>
                                              <p:pRg st="0" end="0"/>
                                            </p:txEl>
                                          </p:spTgt>
                                        </p:tgtEl>
                                      </p:cBhvr>
                                      <p:to x="100000" y="100000"/>
                                    </p:animScale>
                                    <p:animScale>
                                      <p:cBhvr>
                                        <p:cTn id="26" dur="26">
                                          <p:stCondLst>
                                            <p:cond delay="1642"/>
                                          </p:stCondLst>
                                        </p:cTn>
                                        <p:tgtEl>
                                          <p:spTgt spid="3">
                                            <p:txEl>
                                              <p:pRg st="0" end="0"/>
                                            </p:txEl>
                                          </p:spTgt>
                                        </p:tgtEl>
                                      </p:cBhvr>
                                      <p:to x="100000" y="90000"/>
                                    </p:animScale>
                                    <p:animScale>
                                      <p:cBhvr>
                                        <p:cTn id="27" dur="166" decel="50000">
                                          <p:stCondLst>
                                            <p:cond delay="1668"/>
                                          </p:stCondLst>
                                        </p:cTn>
                                        <p:tgtEl>
                                          <p:spTgt spid="3">
                                            <p:txEl>
                                              <p:pRg st="0" end="0"/>
                                            </p:txEl>
                                          </p:spTgt>
                                        </p:tgtEl>
                                      </p:cBhvr>
                                      <p:to x="100000" y="100000"/>
                                    </p:animScale>
                                    <p:animScale>
                                      <p:cBhvr>
                                        <p:cTn id="28" dur="26">
                                          <p:stCondLst>
                                            <p:cond delay="1808"/>
                                          </p:stCondLst>
                                        </p:cTn>
                                        <p:tgtEl>
                                          <p:spTgt spid="3">
                                            <p:txEl>
                                              <p:pRg st="0" end="0"/>
                                            </p:txEl>
                                          </p:spTgt>
                                        </p:tgtEl>
                                      </p:cBhvr>
                                      <p:to x="100000" y="95000"/>
                                    </p:animScale>
                                    <p:animScale>
                                      <p:cBhvr>
                                        <p:cTn id="29"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FFEA1F-EAC1-1048-A259-B5D21AD651BE}"/>
              </a:ext>
            </a:extLst>
          </p:cNvPr>
          <p:cNvSpPr>
            <a:spLocks noGrp="1"/>
          </p:cNvSpPr>
          <p:nvPr>
            <p:ph type="title"/>
          </p:nvPr>
        </p:nvSpPr>
        <p:spPr/>
        <p:txBody>
          <a:bodyPr anchor="ctr"/>
          <a:lstStyle/>
          <a:p>
            <a:pPr algn="ctr"/>
            <a:r>
              <a:rPr lang="en-US" b="1" dirty="0" err="1">
                <a:solidFill>
                  <a:schemeClr val="tx2">
                    <a:lumMod val="90000"/>
                  </a:schemeClr>
                </a:solidFill>
              </a:rPr>
              <a:t>सहकार</a:t>
            </a:r>
            <a:r>
              <a:rPr lang="en-US" b="1" dirty="0">
                <a:solidFill>
                  <a:schemeClr val="tx2">
                    <a:lumMod val="90000"/>
                  </a:schemeClr>
                </a:solidFill>
              </a:rPr>
              <a:t> </a:t>
            </a:r>
          </a:p>
        </p:txBody>
      </p:sp>
      <p:sp>
        <p:nvSpPr>
          <p:cNvPr id="3" name="Content Placeholder 2">
            <a:extLst>
              <a:ext uri="{FF2B5EF4-FFF2-40B4-BE49-F238E27FC236}">
                <a16:creationId xmlns:a16="http://schemas.microsoft.com/office/drawing/2014/main" xmlns="" id="{38BE71C3-7F07-0742-949E-EC91754E9FB4}"/>
              </a:ext>
            </a:extLst>
          </p:cNvPr>
          <p:cNvSpPr>
            <a:spLocks noGrp="1"/>
          </p:cNvSpPr>
          <p:nvPr>
            <p:ph idx="1"/>
          </p:nvPr>
        </p:nvSpPr>
        <p:spPr/>
        <p:txBody>
          <a:bodyPr vert="horz">
            <a:normAutofit/>
          </a:bodyPr>
          <a:lstStyle/>
          <a:p>
            <a:pPr algn="just" fontAlgn="base"/>
            <a:r>
              <a:rPr lang="hi-IN" sz="2400" b="0" i="0" dirty="0">
                <a:effectLst/>
                <a:latin typeface="inherit"/>
              </a:rPr>
              <a:t>प्रस्तावना</a:t>
            </a:r>
            <a:r>
              <a:rPr lang="en-US" sz="2400" b="0" i="0" dirty="0">
                <a:effectLst/>
                <a:latin typeface="inherit"/>
              </a:rPr>
              <a:t> –</a:t>
            </a:r>
          </a:p>
          <a:p>
            <a:pPr marL="0" indent="0" algn="just" fontAlgn="base">
              <a:buNone/>
            </a:pPr>
            <a:r>
              <a:rPr lang="en-US" sz="2400" dirty="0">
                <a:latin typeface="inherit"/>
              </a:rPr>
              <a:t>	</a:t>
            </a:r>
            <a:r>
              <a:rPr lang="hi-IN" sz="2000" b="0" i="0" dirty="0">
                <a:effectLst/>
                <a:latin typeface="inherit"/>
              </a:rPr>
              <a:t>सहकार हा समाजाचा अविभाज्य घटक आहे. जगातील सर्व समाज सहकाराच्या प्रक्रियेतूनच विकसित झाले. कौटिल्याच्या अर्थशास्त्रातही याचा उल्लेख</a:t>
            </a:r>
            <a:r>
              <a:rPr lang="en-US" sz="2000" b="0" i="0" dirty="0">
                <a:effectLst/>
                <a:latin typeface="inherit"/>
              </a:rPr>
              <a:t> </a:t>
            </a:r>
            <a:r>
              <a:rPr lang="hi-IN" sz="2000" b="0" i="0" dirty="0">
                <a:effectLst/>
                <a:latin typeface="inherit"/>
              </a:rPr>
              <a:t>सापडतो</a:t>
            </a:r>
            <a:r>
              <a:rPr lang="en-US" sz="2000" b="0" i="0" dirty="0">
                <a:effectLst/>
                <a:latin typeface="inherit"/>
              </a:rPr>
              <a:t>.                          </a:t>
            </a:r>
            <a:r>
              <a:rPr lang="hi-IN" sz="2000" b="0" i="0" dirty="0">
                <a:effectLst/>
                <a:latin typeface="inherit"/>
              </a:rPr>
              <a:t>.</a:t>
            </a:r>
            <a:r>
              <a:rPr lang="hi-IN" sz="2000" dirty="0"/>
              <a:t/>
            </a:r>
            <a:br>
              <a:rPr lang="hi-IN" sz="2000" dirty="0"/>
            </a:br>
            <a:endParaRPr lang="en-US" sz="2400" dirty="0"/>
          </a:p>
        </p:txBody>
      </p:sp>
    </p:spTree>
    <p:extLst>
      <p:ext uri="{BB962C8B-B14F-4D97-AF65-F5344CB8AC3E}">
        <p14:creationId xmlns:p14="http://schemas.microsoft.com/office/powerpoint/2010/main" val="66245535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3000"/>
                            </p:stCondLst>
                            <p:childTnLst>
                              <p:par>
                                <p:cTn id="13" presetID="14" presetClass="entr" presetSubtype="10" fill="hold" grpId="0" nodeType="afterEffect">
                                  <p:stCondLst>
                                    <p:cond delay="5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5" dur="500"/>
                                        <p:tgtEl>
                                          <p:spTgt spid="3">
                                            <p:txEl>
                                              <p:pRg st="0" end="0"/>
                                            </p:txEl>
                                          </p:spTgt>
                                        </p:tgtEl>
                                      </p:cBhvr>
                                    </p:animEffect>
                                  </p:childTnLst>
                                </p:cTn>
                              </p:par>
                            </p:childTnLst>
                          </p:cTn>
                        </p:par>
                        <p:par>
                          <p:cTn id="16" fill="hold">
                            <p:stCondLst>
                              <p:cond delay="4000"/>
                            </p:stCondLst>
                            <p:childTnLst>
                              <p:par>
                                <p:cTn id="17" presetID="14" presetClass="entr" presetSubtype="10" fill="hold" grpId="0" nodeType="afterEffect">
                                  <p:stCondLst>
                                    <p:cond delay="50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873C03-3F7B-3640-932C-DBF75706585F}"/>
              </a:ext>
            </a:extLst>
          </p:cNvPr>
          <p:cNvSpPr>
            <a:spLocks noGrp="1"/>
          </p:cNvSpPr>
          <p:nvPr>
            <p:ph type="title"/>
          </p:nvPr>
        </p:nvSpPr>
        <p:spPr/>
        <p:txBody>
          <a:bodyPr anchor="ctr"/>
          <a:lstStyle/>
          <a:p>
            <a:pPr algn="ctr"/>
            <a:r>
              <a:rPr lang="hi-IN" b="1" i="0" dirty="0">
                <a:solidFill>
                  <a:schemeClr val="tx2">
                    <a:lumMod val="90000"/>
                  </a:schemeClr>
                </a:solidFill>
                <a:effectLst/>
                <a:latin typeface="Linux Libertine"/>
              </a:rPr>
              <a:t>सहकार कायदा</a:t>
            </a:r>
            <a:endParaRPr lang="en-US" b="1" dirty="0">
              <a:solidFill>
                <a:schemeClr val="tx2">
                  <a:lumMod val="90000"/>
                </a:schemeClr>
              </a:solidFill>
            </a:endParaRPr>
          </a:p>
        </p:txBody>
      </p:sp>
      <p:sp>
        <p:nvSpPr>
          <p:cNvPr id="3" name="Content Placeholder 2">
            <a:extLst>
              <a:ext uri="{FF2B5EF4-FFF2-40B4-BE49-F238E27FC236}">
                <a16:creationId xmlns:a16="http://schemas.microsoft.com/office/drawing/2014/main" xmlns="" id="{B981E46D-5331-7E4A-98AF-4EBB11E1EF47}"/>
              </a:ext>
            </a:extLst>
          </p:cNvPr>
          <p:cNvSpPr>
            <a:spLocks noGrp="1"/>
          </p:cNvSpPr>
          <p:nvPr>
            <p:ph idx="1"/>
          </p:nvPr>
        </p:nvSpPr>
        <p:spPr/>
        <p:txBody>
          <a:bodyPr anchor="ctr">
            <a:noAutofit/>
          </a:bodyPr>
          <a:lstStyle/>
          <a:p>
            <a:r>
              <a:rPr lang="hi-IN" sz="2400" b="0" i="0">
                <a:effectLst/>
                <a:latin typeface="-apple-system"/>
              </a:rPr>
              <a:t>भारतात सहकारी संस्थांची चळवळ खूप दशके सुरू आहे. </a:t>
            </a:r>
            <a:endParaRPr lang="en-US" sz="2400" b="0" i="0">
              <a:effectLst/>
              <a:latin typeface="-apple-system"/>
            </a:endParaRPr>
          </a:p>
          <a:p>
            <a:r>
              <a:rPr lang="hi-IN" sz="2400" b="0" i="0">
                <a:effectLst/>
                <a:latin typeface="-apple-system"/>
              </a:rPr>
              <a:t>छोट्या गृहनिर्माण संस्था ते मोठा साखर कारखाना, दूध डेअरी अशी विविधांगी रूपे या प्रक्रियेतून आकाराला आली आहेत. </a:t>
            </a:r>
            <a:endParaRPr lang="en-US" sz="2400" b="0" i="0">
              <a:effectLst/>
              <a:latin typeface="-apple-system"/>
            </a:endParaRPr>
          </a:p>
          <a:p>
            <a:r>
              <a:rPr lang="hi-IN" sz="2400" b="0" i="0">
                <a:effectLst/>
                <a:latin typeface="-apple-system"/>
              </a:rPr>
              <a:t>केंद्र सरकारने मार्च </a:t>
            </a:r>
            <a:r>
              <a:rPr lang="en-US" sz="2400" b="0" i="0">
                <a:effectLst/>
                <a:latin typeface="-apple-system"/>
              </a:rPr>
              <a:t>२०११</a:t>
            </a:r>
            <a:r>
              <a:rPr lang="hi-IN" sz="2400" b="0" i="0">
                <a:effectLst/>
                <a:latin typeface="-apple-system"/>
              </a:rPr>
              <a:t> मध्ये ९७</a:t>
            </a:r>
            <a:r>
              <a:rPr lang="en-US" sz="2400" b="0" i="0">
                <a:effectLst/>
                <a:latin typeface="-apple-system"/>
              </a:rPr>
              <a:t> </a:t>
            </a:r>
            <a:r>
              <a:rPr lang="hi-IN" sz="2400" b="0" i="0">
                <a:effectLst/>
                <a:latin typeface="-apple-system"/>
              </a:rPr>
              <a:t>वी घटनादुरुस्ती करून देशभरातील सर्व राज्यांतील सहकार कायद्याला घटनात्मक अधिकार प्राप्त करून दिला. </a:t>
            </a:r>
            <a:endParaRPr lang="en-US" sz="2400" b="0" i="0">
              <a:effectLst/>
              <a:latin typeface="-apple-system"/>
            </a:endParaRPr>
          </a:p>
        </p:txBody>
      </p:sp>
    </p:spTree>
    <p:extLst>
      <p:ext uri="{BB962C8B-B14F-4D97-AF65-F5344CB8AC3E}">
        <p14:creationId xmlns:p14="http://schemas.microsoft.com/office/powerpoint/2010/main" val="422876202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5500"/>
                            </p:stCondLst>
                            <p:childTnLst>
                              <p:par>
                                <p:cTn id="13" presetID="14" presetClass="entr" presetSubtype="10" fill="hold" grpId="0" nodeType="afterEffect">
                                  <p:stCondLst>
                                    <p:cond delay="5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5" dur="1000"/>
                                        <p:tgtEl>
                                          <p:spTgt spid="3">
                                            <p:txEl>
                                              <p:pRg st="0" end="0"/>
                                            </p:txEl>
                                          </p:spTgt>
                                        </p:tgtEl>
                                      </p:cBhvr>
                                    </p:animEffect>
                                  </p:childTnLst>
                                </p:cTn>
                              </p:par>
                            </p:childTnLst>
                          </p:cTn>
                        </p:par>
                        <p:par>
                          <p:cTn id="16" fill="hold">
                            <p:stCondLst>
                              <p:cond delay="7000"/>
                            </p:stCondLst>
                            <p:childTnLst>
                              <p:par>
                                <p:cTn id="17" presetID="14" presetClass="entr" presetSubtype="10" fill="hold" grpId="0" nodeType="afterEffect">
                                  <p:stCondLst>
                                    <p:cond delay="50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1000"/>
                                        <p:tgtEl>
                                          <p:spTgt spid="3">
                                            <p:txEl>
                                              <p:pRg st="1" end="1"/>
                                            </p:txEl>
                                          </p:spTgt>
                                        </p:tgtEl>
                                      </p:cBhvr>
                                    </p:animEffect>
                                  </p:childTnLst>
                                </p:cTn>
                              </p:par>
                            </p:childTnLst>
                          </p:cTn>
                        </p:par>
                        <p:par>
                          <p:cTn id="20" fill="hold">
                            <p:stCondLst>
                              <p:cond delay="8500"/>
                            </p:stCondLst>
                            <p:childTnLst>
                              <p:par>
                                <p:cTn id="21" presetID="14" presetClass="entr" presetSubtype="10" fill="hold" grpId="0" nodeType="afterEffect">
                                  <p:stCondLst>
                                    <p:cond delay="50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D58641-613D-254B-AE65-FF3AF24C44F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9633D89D-9879-1A4F-9E11-B9F8BA5F6FEC}"/>
              </a:ext>
            </a:extLst>
          </p:cNvPr>
          <p:cNvSpPr>
            <a:spLocks noGrp="1"/>
          </p:cNvSpPr>
          <p:nvPr>
            <p:ph idx="1"/>
          </p:nvPr>
        </p:nvSpPr>
        <p:spPr/>
        <p:txBody>
          <a:bodyPr/>
          <a:lstStyle/>
          <a:p>
            <a:r>
              <a:rPr lang="hi-IN" sz="2000" b="0" i="0" dirty="0">
                <a:effectLst/>
                <a:latin typeface="-apple-system"/>
              </a:rPr>
              <a:t>यापूर्वी प्रत्येक राज्यातील सहकार कायदा वेगळा होता. </a:t>
            </a:r>
            <a:endParaRPr lang="en-US" sz="2000" b="0" i="0" dirty="0">
              <a:effectLst/>
              <a:latin typeface="-apple-system"/>
            </a:endParaRPr>
          </a:p>
          <a:p>
            <a:r>
              <a:rPr lang="hi-IN" sz="2000" b="0" i="0" dirty="0">
                <a:effectLst/>
                <a:latin typeface="-apple-system"/>
              </a:rPr>
              <a:t>देशपातळीवर हा कायदा एकच असावा, या उद्देशाने केंद्राने ही दुरुस्ती केली. </a:t>
            </a:r>
            <a:endParaRPr lang="en-US" sz="2000" b="0" i="0" dirty="0">
              <a:effectLst/>
              <a:latin typeface="-apple-system"/>
            </a:endParaRPr>
          </a:p>
          <a:p>
            <a:r>
              <a:rPr lang="hi-IN" sz="2000" b="0" i="0" dirty="0">
                <a:effectLst/>
                <a:latin typeface="-apple-system"/>
              </a:rPr>
              <a:t>महाराष्ट्र राज्यातील सर्व संस्था 'राज्य सहकार आयुक्त आणि निबंधक, सहकारी संस्था, महाराष्ट्र राज्य, पुणे' या कार्यालयाच्या नियंत्रणाखाली येतात.</a:t>
            </a:r>
            <a:endParaRPr lang="en-US" dirty="0"/>
          </a:p>
        </p:txBody>
      </p:sp>
    </p:spTree>
    <p:extLst>
      <p:ext uri="{BB962C8B-B14F-4D97-AF65-F5344CB8AC3E}">
        <p14:creationId xmlns:p14="http://schemas.microsoft.com/office/powerpoint/2010/main" val="320158348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1000"/>
                                        <p:tgtEl>
                                          <p:spTgt spid="3">
                                            <p:txEl>
                                              <p:pRg st="0" end="0"/>
                                            </p:txEl>
                                          </p:spTgt>
                                        </p:tgtEl>
                                      </p:cBhvr>
                                    </p:animEffect>
                                  </p:childTnLst>
                                </p:cTn>
                              </p:par>
                            </p:childTnLst>
                          </p:cTn>
                        </p:par>
                        <p:par>
                          <p:cTn id="8" fill="hold">
                            <p:stCondLst>
                              <p:cond delay="1500"/>
                            </p:stCondLst>
                            <p:childTnLst>
                              <p:par>
                                <p:cTn id="9" presetID="14" presetClass="entr" presetSubtype="10"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1000"/>
                                        <p:tgtEl>
                                          <p:spTgt spid="3">
                                            <p:txEl>
                                              <p:pRg st="1" end="1"/>
                                            </p:txEl>
                                          </p:spTgt>
                                        </p:tgtEl>
                                      </p:cBhvr>
                                    </p:animEffect>
                                  </p:childTnLst>
                                </p:cTn>
                              </p:par>
                            </p:childTnLst>
                          </p:cTn>
                        </p:par>
                        <p:par>
                          <p:cTn id="12" fill="hold">
                            <p:stCondLst>
                              <p:cond delay="3000"/>
                            </p:stCondLst>
                            <p:childTnLst>
                              <p:par>
                                <p:cTn id="13" presetID="14" presetClass="entr" presetSubtype="10" fill="hold" grpId="0"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5E808E-0884-AD46-9D2D-550E35B595C3}"/>
              </a:ext>
            </a:extLst>
          </p:cNvPr>
          <p:cNvSpPr>
            <a:spLocks noGrp="1"/>
          </p:cNvSpPr>
          <p:nvPr>
            <p:ph type="title"/>
          </p:nvPr>
        </p:nvSpPr>
        <p:spPr/>
        <p:txBody>
          <a:bodyPr anchor="ctr"/>
          <a:lstStyle/>
          <a:p>
            <a:pPr algn="ctr"/>
            <a:r>
              <a:rPr lang="hi-IN" b="1" i="0" dirty="0">
                <a:solidFill>
                  <a:schemeClr val="tx2">
                    <a:lumMod val="90000"/>
                  </a:schemeClr>
                </a:solidFill>
                <a:effectLst/>
                <a:latin typeface="Linux Libertine"/>
              </a:rPr>
              <a:t>महाराष्ट्राचा सुधारित सहकार कायदा</a:t>
            </a:r>
            <a:endParaRPr lang="en-US" b="1" dirty="0">
              <a:solidFill>
                <a:schemeClr val="tx2">
                  <a:lumMod val="90000"/>
                </a:schemeClr>
              </a:solidFill>
            </a:endParaRPr>
          </a:p>
        </p:txBody>
      </p:sp>
      <p:sp>
        <p:nvSpPr>
          <p:cNvPr id="3" name="Content Placeholder 2">
            <a:extLst>
              <a:ext uri="{FF2B5EF4-FFF2-40B4-BE49-F238E27FC236}">
                <a16:creationId xmlns:a16="http://schemas.microsoft.com/office/drawing/2014/main" xmlns="" id="{03C64203-9688-BA42-A6DE-75E085957E14}"/>
              </a:ext>
            </a:extLst>
          </p:cNvPr>
          <p:cNvSpPr>
            <a:spLocks noGrp="1"/>
          </p:cNvSpPr>
          <p:nvPr>
            <p:ph idx="1"/>
          </p:nvPr>
        </p:nvSpPr>
        <p:spPr/>
        <p:txBody>
          <a:bodyPr>
            <a:normAutofit/>
          </a:bodyPr>
          <a:lstStyle/>
          <a:p>
            <a:r>
              <a:rPr lang="hi-IN" sz="2400" b="0" i="0" dirty="0">
                <a:effectLst/>
                <a:latin typeface="-apple-system"/>
              </a:rPr>
              <a:t>महाराष्ट्राने केंद्राच्या आदेशानुसार १३ ऑगस्ट २०१३ पासून नवीन सुधारणा व दुरुस्त्या यांसह सहकार कायदा अंमलात आणला आह</a:t>
            </a:r>
            <a:endParaRPr lang="en-US" sz="2400" b="0" i="0" dirty="0">
              <a:effectLst/>
              <a:latin typeface="-apple-system"/>
            </a:endParaRPr>
          </a:p>
          <a:p>
            <a:r>
              <a:rPr lang="hi-IN" sz="2400" b="0" i="0" dirty="0">
                <a:effectLst/>
                <a:latin typeface="-apple-system"/>
              </a:rPr>
              <a:t>यातील सुधारणांचे चांगले परिणाम थोड्याच कालावधीत झालेल्या निवडणुकांवर दिसून येत आहेत. </a:t>
            </a:r>
            <a:endParaRPr lang="en-US" sz="2400" b="0" i="0" baseline="30000" dirty="0">
              <a:effectLst/>
              <a:latin typeface="inherit"/>
            </a:endParaRPr>
          </a:p>
          <a:p>
            <a:r>
              <a:rPr lang="hi-IN" sz="2400" b="0" i="0" dirty="0">
                <a:effectLst/>
                <a:latin typeface="-apple-system"/>
              </a:rPr>
              <a:t>अनेक सहकार सम्राटांचा यातील सुधारणांना विरोध आहे.</a:t>
            </a:r>
            <a:endParaRPr lang="en-US" sz="2400" dirty="0"/>
          </a:p>
        </p:txBody>
      </p:sp>
    </p:spTree>
    <p:extLst>
      <p:ext uri="{BB962C8B-B14F-4D97-AF65-F5344CB8AC3E}">
        <p14:creationId xmlns:p14="http://schemas.microsoft.com/office/powerpoint/2010/main" val="1220780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7750"/>
                            </p:stCondLst>
                            <p:childTnLst>
                              <p:par>
                                <p:cTn id="13" presetID="14" presetClass="entr" presetSubtype="10" fill="hold" grpId="0" nodeType="afterEffect">
                                  <p:stCondLst>
                                    <p:cond delay="5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5" dur="1000"/>
                                        <p:tgtEl>
                                          <p:spTgt spid="3">
                                            <p:txEl>
                                              <p:pRg st="0" end="0"/>
                                            </p:txEl>
                                          </p:spTgt>
                                        </p:tgtEl>
                                      </p:cBhvr>
                                    </p:animEffect>
                                  </p:childTnLst>
                                </p:cTn>
                              </p:par>
                            </p:childTnLst>
                          </p:cTn>
                        </p:par>
                        <p:par>
                          <p:cTn id="16" fill="hold">
                            <p:stCondLst>
                              <p:cond delay="9250"/>
                            </p:stCondLst>
                            <p:childTnLst>
                              <p:par>
                                <p:cTn id="17" presetID="14" presetClass="entr" presetSubtype="10" fill="hold" grpId="0" nodeType="afterEffect">
                                  <p:stCondLst>
                                    <p:cond delay="50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1000"/>
                                        <p:tgtEl>
                                          <p:spTgt spid="3">
                                            <p:txEl>
                                              <p:pRg st="1" end="1"/>
                                            </p:txEl>
                                          </p:spTgt>
                                        </p:tgtEl>
                                      </p:cBhvr>
                                    </p:animEffect>
                                  </p:childTnLst>
                                </p:cTn>
                              </p:par>
                            </p:childTnLst>
                          </p:cTn>
                        </p:par>
                        <p:par>
                          <p:cTn id="20" fill="hold">
                            <p:stCondLst>
                              <p:cond delay="10750"/>
                            </p:stCondLst>
                            <p:childTnLst>
                              <p:par>
                                <p:cTn id="21" presetID="14" presetClass="entr" presetSubtype="10" fill="hold" grpId="0" nodeType="afterEffect">
                                  <p:stCondLst>
                                    <p:cond delay="50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F72FE5-3499-F745-AE54-B7057542021C}"/>
              </a:ext>
            </a:extLst>
          </p:cNvPr>
          <p:cNvSpPr>
            <a:spLocks noGrp="1"/>
          </p:cNvSpPr>
          <p:nvPr>
            <p:ph type="title"/>
          </p:nvPr>
        </p:nvSpPr>
        <p:spPr/>
        <p:txBody>
          <a:bodyPr anchor="ctr">
            <a:normAutofit/>
          </a:bodyPr>
          <a:lstStyle/>
          <a:p>
            <a:pPr algn="ctr" fontAlgn="base"/>
            <a:r>
              <a:rPr lang="hi-IN" b="1" i="0" dirty="0">
                <a:solidFill>
                  <a:schemeClr val="tx2">
                    <a:lumMod val="90000"/>
                  </a:schemeClr>
                </a:solidFill>
                <a:effectLst/>
                <a:latin typeface="inherit"/>
              </a:rPr>
              <a:t>महाराष्ट्रातील सहकाराचा विस्तार</a:t>
            </a:r>
            <a:endParaRPr lang="en-US" dirty="0">
              <a:solidFill>
                <a:schemeClr val="tx2">
                  <a:lumMod val="90000"/>
                </a:schemeClr>
              </a:solidFill>
            </a:endParaRPr>
          </a:p>
        </p:txBody>
      </p:sp>
      <p:sp>
        <p:nvSpPr>
          <p:cNvPr id="3" name="Content Placeholder 2">
            <a:extLst>
              <a:ext uri="{FF2B5EF4-FFF2-40B4-BE49-F238E27FC236}">
                <a16:creationId xmlns:a16="http://schemas.microsoft.com/office/drawing/2014/main" xmlns="" id="{5D0E8469-F68F-4E40-8AA9-6F9C6A526002}"/>
              </a:ext>
            </a:extLst>
          </p:cNvPr>
          <p:cNvSpPr>
            <a:spLocks noGrp="1"/>
          </p:cNvSpPr>
          <p:nvPr>
            <p:ph idx="1"/>
          </p:nvPr>
        </p:nvSpPr>
        <p:spPr/>
        <p:txBody>
          <a:bodyPr>
            <a:normAutofit fontScale="32500" lnSpcReduction="20000"/>
          </a:bodyPr>
          <a:lstStyle/>
          <a:p>
            <a:pPr marL="0" indent="0" algn="just" fontAlgn="base">
              <a:buNone/>
            </a:pPr>
            <a:r>
              <a:rPr lang="en-US" sz="5100" b="0" i="0" dirty="0">
                <a:effectLst/>
                <a:latin typeface="-apple-system"/>
              </a:rPr>
              <a:t>	</a:t>
            </a:r>
            <a:r>
              <a:rPr lang="hi-IN" sz="5100" b="0" i="0" dirty="0">
                <a:effectLst/>
                <a:latin typeface="-apple-system"/>
              </a:rPr>
              <a:t>राज्यात गृहनिर्माण संस्था, साखर कारखाने, सूतगिरण्या, डेअरी, मल्टिस्टेट सहकारी बँका व हातमाग, यंत्रमाग, पणन अशा अन्य सहकारी संस्था अशा मिळून एकूण दोन लाख ३८ हजार संस्था असून त्यांत</a:t>
            </a:r>
          </a:p>
          <a:p>
            <a:pPr fontAlgn="base"/>
            <a:r>
              <a:rPr lang="hi-IN" sz="5100" b="0" i="0" dirty="0">
                <a:effectLst/>
                <a:latin typeface="inherit"/>
              </a:rPr>
              <a:t>३५ शिखर संस्था,</a:t>
            </a:r>
          </a:p>
          <a:p>
            <a:pPr fontAlgn="base"/>
            <a:r>
              <a:rPr lang="hi-IN" sz="5100" b="0" i="0" dirty="0">
                <a:effectLst/>
                <a:latin typeface="inherit"/>
              </a:rPr>
              <a:t>२१ हजार ६२ प्राथमिक कृषी पतसंस्था</a:t>
            </a:r>
          </a:p>
          <a:p>
            <a:pPr fontAlgn="base"/>
            <a:r>
              <a:rPr lang="hi-IN" sz="5100" b="0" i="0" dirty="0">
                <a:effectLst/>
                <a:latin typeface="inherit"/>
              </a:rPr>
              <a:t>२२,३३६ बिगर कृषी पतसंस्था</a:t>
            </a:r>
          </a:p>
          <a:p>
            <a:pPr fontAlgn="base"/>
            <a:r>
              <a:rPr lang="hi-IN" sz="5100" b="0" i="0" dirty="0">
                <a:effectLst/>
                <a:latin typeface="inherit"/>
              </a:rPr>
              <a:t>१,५१८ पणन संस्था</a:t>
            </a:r>
          </a:p>
          <a:p>
            <a:pPr fontAlgn="base"/>
            <a:r>
              <a:rPr lang="hi-IN" sz="5100" b="0" i="0" dirty="0">
                <a:effectLst/>
                <a:latin typeface="inherit"/>
              </a:rPr>
              <a:t>३९.७८१ शेतीमाल प्रक्रिया उपक्रम संस्था आणि .</a:t>
            </a:r>
          </a:p>
          <a:p>
            <a:pPr fontAlgn="base"/>
            <a:r>
              <a:rPr lang="hi-IN" sz="5100" b="0" i="0" dirty="0">
                <a:effectLst/>
                <a:latin typeface="inherit"/>
              </a:rPr>
              <a:t>१,४०.९९७ इतर सहकारी संस्था आहेत.</a:t>
            </a:r>
          </a:p>
          <a:p>
            <a:endParaRPr lang="en-US" sz="2400" dirty="0"/>
          </a:p>
        </p:txBody>
      </p:sp>
    </p:spTree>
    <p:extLst>
      <p:ext uri="{BB962C8B-B14F-4D97-AF65-F5344CB8AC3E}">
        <p14:creationId xmlns:p14="http://schemas.microsoft.com/office/powerpoint/2010/main" val="171256268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75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childTnLst>
                                </p:cTn>
                              </p:par>
                            </p:childTnLst>
                          </p:cTn>
                        </p:par>
                        <p:par>
                          <p:cTn id="16" fill="hold">
                            <p:stCondLst>
                              <p:cond delay="85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par>
                          <p:cTn id="20" fill="hold">
                            <p:stCondLst>
                              <p:cond delay="9500"/>
                            </p:stCondLst>
                            <p:childTnLst>
                              <p:par>
                                <p:cTn id="21" presetID="10"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childTnLst>
                                </p:cTn>
                              </p:par>
                            </p:childTnLst>
                          </p:cTn>
                        </p:par>
                        <p:par>
                          <p:cTn id="24" fill="hold">
                            <p:stCondLst>
                              <p:cond delay="10500"/>
                            </p:stCondLst>
                            <p:childTnLst>
                              <p:par>
                                <p:cTn id="25" presetID="10" presetClass="entr" presetSubtype="0"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childTnLst>
                                </p:cTn>
                              </p:par>
                            </p:childTnLst>
                          </p:cTn>
                        </p:par>
                        <p:par>
                          <p:cTn id="28" fill="hold">
                            <p:stCondLst>
                              <p:cond delay="11500"/>
                            </p:stCondLst>
                            <p:childTnLst>
                              <p:par>
                                <p:cTn id="29" presetID="10"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childTnLst>
                                </p:cTn>
                              </p:par>
                            </p:childTnLst>
                          </p:cTn>
                        </p:par>
                        <p:par>
                          <p:cTn id="32" fill="hold">
                            <p:stCondLst>
                              <p:cond delay="12500"/>
                            </p:stCondLst>
                            <p:childTnLst>
                              <p:par>
                                <p:cTn id="33" presetID="10" presetClass="entr" presetSubtype="0"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childTnLst>
                                </p:cTn>
                              </p:par>
                            </p:childTnLst>
                          </p:cTn>
                        </p:par>
                        <p:par>
                          <p:cTn id="36" fill="hold">
                            <p:stCondLst>
                              <p:cond delay="13500"/>
                            </p:stCondLst>
                            <p:childTnLst>
                              <p:par>
                                <p:cTn id="37" presetID="10" presetClass="entr" presetSubtype="0"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6E40F4-C81F-AA47-92C1-E3D705E2A3E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96877DCA-5C27-0B4F-8FCE-F538B3A55A6B}"/>
              </a:ext>
            </a:extLst>
          </p:cNvPr>
          <p:cNvSpPr>
            <a:spLocks noGrp="1"/>
          </p:cNvSpPr>
          <p:nvPr>
            <p:ph idx="1"/>
          </p:nvPr>
        </p:nvSpPr>
        <p:spPr/>
        <p:txBody>
          <a:bodyPr>
            <a:normAutofit/>
          </a:bodyPr>
          <a:lstStyle/>
          <a:p>
            <a:pPr marL="0" indent="0" algn="just">
              <a:buNone/>
            </a:pPr>
            <a:r>
              <a:rPr lang="en-US" sz="2400" b="0" i="0" dirty="0">
                <a:effectLst/>
                <a:latin typeface="-apple-system"/>
              </a:rPr>
              <a:t>	</a:t>
            </a:r>
            <a:r>
              <a:rPr lang="hi-IN" sz="2400" b="0" i="0" dirty="0">
                <a:effectLst/>
                <a:latin typeface="-apple-system"/>
              </a:rPr>
              <a:t>महाराष्ट्रात २०० पेक्षा जास्त सहकारी साखर कारखाने आहेत, ज्यापैकी ४० तोट्यात आहेत. ५०३ नागरी सहकारी बँका, १६ हजार नागरी पतसंस्था व ७२७६ नोकरदारांच्या संस्था आहेत. राज्यात ३१ हजार सहकारी डेअर्‍या असून १०६ सहकारी दूध संघ आहेत. यापैकी २५ ते ४५ टक्के संस्था तोट्यात आहेत. ही आकडेवारी ३१ डिसेंबर २०१६पर्यंतची आहे.</a:t>
            </a:r>
            <a:endParaRPr lang="en-US" sz="2400" dirty="0"/>
          </a:p>
        </p:txBody>
      </p:sp>
    </p:spTree>
    <p:extLst>
      <p:ext uri="{BB962C8B-B14F-4D97-AF65-F5344CB8AC3E}">
        <p14:creationId xmlns:p14="http://schemas.microsoft.com/office/powerpoint/2010/main" val="27114325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FE1A88-1971-FB44-A04C-5F8D02C934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BA5EE2F-D613-A443-AF28-B1941A6ABCD8}"/>
              </a:ext>
            </a:extLst>
          </p:cNvPr>
          <p:cNvSpPr>
            <a:spLocks noGrp="1"/>
          </p:cNvSpPr>
          <p:nvPr>
            <p:ph idx="1"/>
          </p:nvPr>
        </p:nvSpPr>
        <p:spPr/>
        <p:txBody>
          <a:bodyPr>
            <a:noAutofit/>
          </a:bodyPr>
          <a:lstStyle/>
          <a:p>
            <a:pPr marL="0" indent="0" algn="just">
              <a:buNone/>
            </a:pPr>
            <a:r>
              <a:rPr lang="en-US" sz="2400" b="0" i="0" dirty="0">
                <a:effectLst/>
                <a:latin typeface="-apple-system"/>
              </a:rPr>
              <a:t>	</a:t>
            </a:r>
            <a:r>
              <a:rPr lang="hi-IN" sz="2400" b="0" i="0" dirty="0">
                <a:effectLst/>
                <a:latin typeface="-apple-system"/>
              </a:rPr>
              <a:t>घोटाळे करणार्‍या ७२,००० सहकारी संस्थांची नोंदणी सरकारने रद्द केली आहे. अनेक सहाकारी संस्थांवर प्रशासक नेमले आहेत. राजकीय लाभ पदरात पाडून घेण्यासाठी काँग्रेस-राष्ट्रवादी सरकारांच्या कारकिर्दीत सहकारी संस्थांची मोठ्या प्रमाणात नोंदणी झाली, त्यांपैकी अनेक संस्था अस्तित्वात आल्या नाहीत. केवळ कागदोपत्री नोंद असलेल्या या संस्थांच्या कार्यालयांचे पोस्टाचे पत्तेही खोटे होते. अशा बोगस संस्थांची नोंदणी भारतीय जनता पार्टीच्या सरकारने रद्द केली.</a:t>
            </a:r>
            <a:endParaRPr lang="en-US" sz="2400" dirty="0"/>
          </a:p>
        </p:txBody>
      </p:sp>
    </p:spTree>
    <p:extLst>
      <p:ext uri="{BB962C8B-B14F-4D97-AF65-F5344CB8AC3E}">
        <p14:creationId xmlns:p14="http://schemas.microsoft.com/office/powerpoint/2010/main" val="281319319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otalTime>10</TotalTime>
  <Words>218</Words>
  <Application>Microsoft Office PowerPoint</Application>
  <PresentationFormat>Custom</PresentationFormat>
  <Paragraphs>43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Madison</vt:lpstr>
      <vt:lpstr>राधानगरी महाविद्यालय, राधानगरी  </vt:lpstr>
      <vt:lpstr>“महाराष्ट्रातील सहकारी चळवळ”</vt:lpstr>
      <vt:lpstr>सहकार </vt:lpstr>
      <vt:lpstr>सहकार कायदा</vt:lpstr>
      <vt:lpstr>PowerPoint Presentation</vt:lpstr>
      <vt:lpstr>महाराष्ट्राचा सुधारित सहकार कायदा</vt:lpstr>
      <vt:lpstr>महाराष्ट्रातील सहकाराचा विस्तार</vt:lpstr>
      <vt:lpstr>PowerPoint Presentation</vt:lpstr>
      <vt:lpstr>PowerPoint Presentation</vt:lpstr>
      <vt:lpstr>PowerPoint Presentation</vt:lpstr>
      <vt:lpstr>सहकार चळवळीचे जनक</vt:lpstr>
      <vt:lpstr>PowerPoint Presentation</vt:lpstr>
      <vt:lpstr>PowerPoint Presentation</vt:lpstr>
      <vt:lpstr>सहकारी संस्थांमधील गैरव्यवहार</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राधानगरी महाविद्यालय, राधानगरी</dc:title>
  <dc:creator>Unknown User</dc:creator>
  <cp:lastModifiedBy>Nitin</cp:lastModifiedBy>
  <cp:revision>9</cp:revision>
  <dcterms:created xsi:type="dcterms:W3CDTF">2020-01-09T09:13:12Z</dcterms:created>
  <dcterms:modified xsi:type="dcterms:W3CDTF">2020-01-12T13:43:30Z</dcterms:modified>
</cp:coreProperties>
</file>