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73" r:id="rId6"/>
    <p:sldId id="274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5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0EFCE6-0A33-334E-A4A0-2825E5AC3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499797"/>
            <a:ext cx="7197726" cy="3143515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anchor="t">
            <a:normAutofit/>
          </a:bodyPr>
          <a:lstStyle/>
          <a:p>
            <a:pPr algn="ctr"/>
            <a:r>
              <a:rPr lang="hi-IN" sz="5300" b="1" dirty="0"/>
              <a:t>राधानगरी महाविद्यालय, राधानगरी 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hi-IN" sz="3600" b="1" dirty="0">
                <a:solidFill>
                  <a:schemeClr val="tx1"/>
                </a:solidFill>
              </a:rPr>
              <a:t>व्यावसायिक पर्यावरण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E6EA987-E0B1-1949-B003-C7366E0EF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hi-IN"/>
              <a:t>बी. कॉम भाग ३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557E8F-FECF-E140-9B51-BCB3D22D6DC5}"/>
              </a:ext>
            </a:extLst>
          </p:cNvPr>
          <p:cNvSpPr txBox="1"/>
          <p:nvPr/>
        </p:nvSpPr>
        <p:spPr>
          <a:xfrm>
            <a:off x="4299644" y="4093344"/>
            <a:ext cx="6098976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hi-IN" sz="3200" b="1" i="1" u="sng">
                <a:solidFill>
                  <a:schemeClr val="accent4"/>
                </a:solidFill>
              </a:rPr>
              <a:t>१९९१ चे औद्योगिक धोरण</a:t>
            </a:r>
            <a:endParaRPr lang="en-US" sz="3200" b="1" i="1" u="sng">
              <a:solidFill>
                <a:schemeClr val="accent4"/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4B5FD842-474B-2B44-BAF8-AFDE36282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904" y="5364856"/>
            <a:ext cx="3464720" cy="14374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265389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2A90FA-02BF-D140-8AB0-A562B8E3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i-IN" dirty="0"/>
              <a:t>१९९१ च्या औद्योगिक धोरणाची वैशिष्ट्ये व तरतुदी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001233-63FA-FF46-9E13-86F31F90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>
                <a:solidFill>
                  <a:srgbClr val="FFFF00"/>
                </a:solidFill>
              </a:rPr>
              <a:t>१. परवाना पद्धत रद्द – </a:t>
            </a:r>
            <a:endParaRPr lang="en-US" sz="240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/>
              <a:t>	</a:t>
            </a:r>
            <a:r>
              <a:rPr lang="hi-IN" sz="2400"/>
              <a:t>	पर्यावरण व आर्थिक विकासाच्या दृष्टीने केवळ १८ उद्योग वगळता इतर कोणताही उद्योग सुरू करण्यासाठी सरकारी परवानगीची आवश्यकता नाही. </a:t>
            </a:r>
            <a:endParaRPr lang="en-US" sz="2400"/>
          </a:p>
          <a:p>
            <a:r>
              <a:rPr lang="hi-IN" sz="2400">
                <a:solidFill>
                  <a:srgbClr val="FFFF00"/>
                </a:solidFill>
              </a:rPr>
              <a:t>२. परकीय भांडवलाची मुक्त गुंतवणूक –</a:t>
            </a:r>
            <a:endParaRPr lang="en-US" sz="240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/>
              <a:t>		तांत्रिक ज्ञान व भांडवल गुंतवणूकीची गरज असणाऱ्या निवडक, अग्रक्रम उद्योगात परकीय गुंतवणूकदारांना ५१ टक्क्यांपर्यंत भागभांडवलात सहभागी होता येईल.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664782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F02F20-B4F2-E04D-A668-77404B06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43D086-ABEB-3042-8045-1E09FDBC3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575" y="2186715"/>
            <a:ext cx="10131425" cy="3649133"/>
          </a:xfrm>
        </p:spPr>
        <p:txBody>
          <a:bodyPr>
            <a:normAutofit/>
          </a:bodyPr>
          <a:lstStyle/>
          <a:p>
            <a:r>
              <a:rPr lang="hi-IN" sz="2400">
                <a:solidFill>
                  <a:srgbClr val="FFFF00"/>
                </a:solidFill>
              </a:rPr>
              <a:t>३. परकीय तंत्रज्ञानासाठी मुक्त परवाने –</a:t>
            </a:r>
            <a:endParaRPr lang="en-US" sz="240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/>
              <a:t>		भारतात परदेशातून आधुनिक तंत्रज्ञान यावे, परकीय तंत्रज्ञानाची आयात व्हावी यासाठी आवश्यक ते करार करण्यासाठी सरकार मुक्त हस्ते परवाने देईल</a:t>
            </a:r>
            <a:endParaRPr lang="en-US" sz="2400"/>
          </a:p>
          <a:p>
            <a:r>
              <a:rPr lang="hi-IN" sz="2400">
                <a:solidFill>
                  <a:srgbClr val="FFFF00"/>
                </a:solidFill>
              </a:rPr>
              <a:t>४. मक्तेदारी कायद्यात सुधारणा </a:t>
            </a:r>
            <a:r>
              <a:rPr lang="hi-IN" sz="2400"/>
              <a:t>-	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	</a:t>
            </a:r>
            <a:r>
              <a:rPr lang="hi-IN" sz="2400"/>
              <a:t>	मक्तेदारी व निर्बंधक व्यापार प्रथा (</a:t>
            </a:r>
            <a:r>
              <a:rPr lang="en-US" sz="2400"/>
              <a:t>MRTP) </a:t>
            </a:r>
            <a:r>
              <a:rPr lang="hi-IN" sz="2400"/>
              <a:t>कायदा रद्द केला. मोठ्या कंपन्यांनाही विस्ताराचे स्वातंत्र्य दिले.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103601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12213A-FCED-ED43-9D26-82A85693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38B361-877C-A44A-8940-BAC5F671C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>
                <a:solidFill>
                  <a:srgbClr val="FFFF00"/>
                </a:solidFill>
              </a:rPr>
              <a:t>५. उद्योगांच्या स्थाननिश्चितीबाबतचे धोरण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पूर्वीचे उद्योगांच्या स्थाननिश्चितीबाबतचे असंख्य कठोर निर्बंध रद्द केले. नवीन औद्योगिक धोरणानुसार १० लाख पेक्षा जास्त लोकसंख्या असलेल्या शहरापासून २५ कि.मी. दूर उद्योग उभारण्यास सरकारची परवानगी जरूरी नाही</a:t>
            </a:r>
            <a:endParaRPr lang="en-US" sz="2400" dirty="0"/>
          </a:p>
          <a:p>
            <a:r>
              <a:rPr lang="hi-IN" sz="2400" dirty="0">
                <a:solidFill>
                  <a:srgbClr val="FFFF00"/>
                </a:solidFill>
              </a:rPr>
              <a:t>६. सार्वजनिक क्षेत्राचा संकोच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नवीन धोरणानुसार सार्वजनिक क्षेत्रासाठी केवळ ८ उद्योग (शस्त्र निर्मिती, दारूगोळा, अणुशक्ती, रेल्वे वाहतूक, कोळसा व लिग्नाईट, लोह, जस्त, मँगनीज) वगळता इतर सर्व उद्योग खाजगी क्षेत्रासाठी मुक्त केले.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591320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54C569-1888-E544-B348-7BE6D2B53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00B559-243A-8249-8E6E-860980268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>
                <a:solidFill>
                  <a:srgbClr val="FFFF00"/>
                </a:solidFill>
              </a:rPr>
              <a:t>७. सार्वजनिक क्षेत्रातील आजारी उद्योगांचे खाजगीकरण -	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hi-IN" sz="2400" dirty="0"/>
              <a:t>	कायम तोट्यात चालणारे सार्वजनिक क्षेत्रातील कारखाने खाजगी क्षेत्राला चालविण्यास देण्यात येतील. त्यासाठी औद्योगिक व वित्तीय पुनर्रचना मंडळाची नियुक्ती केली.</a:t>
            </a:r>
            <a:endParaRPr lang="en-US" sz="2400" dirty="0"/>
          </a:p>
          <a:p>
            <a:r>
              <a:rPr lang="hi-IN" sz="2400" dirty="0">
                <a:solidFill>
                  <a:srgbClr val="FFFF00"/>
                </a:solidFill>
              </a:rPr>
              <a:t>८. सरकारी क्षेत्रातील गुंतवणूक मोकळी करणे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लोकांचा सार्वजनिक क्षेत्रातील प्रत्यक्ष सहभाग वाढवून सरकारी क्षेत्रातील गुंतवणूक मोकळी करून ही रक्कम अत्यावश्यक सेवेसाठी वापरली जाईल.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304714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829198-E13C-A142-B990-C067BD3D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7AEA02-9D8A-7647-885F-0D52EC46E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>
                <a:solidFill>
                  <a:srgbClr val="FFFF00"/>
                </a:solidFill>
              </a:rPr>
              <a:t>९. निर्यातवाढीसाठी सरकारी प्रयत्न -	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hi-IN" sz="2400" dirty="0"/>
              <a:t>	भारताची निर्यात वाढविण्यासाठी परकीय व्यापारी कंपन्यांनी भारतात गुंतवणूक करावी म्हणून सरकार विशेष प्रयत्न करील</a:t>
            </a:r>
            <a:r>
              <a:rPr lang="en-US" sz="2400" dirty="0"/>
              <a:t>.</a:t>
            </a:r>
          </a:p>
          <a:p>
            <a:r>
              <a:rPr lang="hi-IN" sz="2400" dirty="0">
                <a:solidFill>
                  <a:srgbClr val="FFFF00"/>
                </a:solidFill>
              </a:rPr>
              <a:t>१०. लघु उद्योगाबाबत धोरण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लघु व स्थानिक उद्योगांतील गुंतवणूक मर्यादा २ लाखांवरून ५ लाखांपर्यंत वाढविण्यात आली.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466997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3DFDE-CEA7-5D4A-A7CD-BC70E9DE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BA60FF-D3D5-6E47-93DF-1379BEDE0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>
                <a:solidFill>
                  <a:srgbClr val="FFFF00"/>
                </a:solidFill>
              </a:rPr>
              <a:t>११. समतोल विकास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नवीन धोरणातही समतोल आर्थिक विकासाचे उद्दिष्ट मान्य करण्यात आले. </a:t>
            </a:r>
            <a:endParaRPr lang="en-US" sz="2400" dirty="0"/>
          </a:p>
          <a:p>
            <a:r>
              <a:rPr lang="hi-IN" sz="2400" dirty="0">
                <a:solidFill>
                  <a:srgbClr val="FFFF00"/>
                </a:solidFill>
              </a:rPr>
              <a:t>१२. सामान्य माणसाचे हित –</a:t>
            </a:r>
            <a:endParaRPr lang="en-US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i-IN" sz="2400" dirty="0"/>
              <a:t>		नव्या धोरणामुळे अंतिमरित्या सामान्य माणसाचे हित साध्य होईल अशी अपेक्षा आहे. उच्च व दर्जेदार वस्तूंची निर्मिती होईल व जागतिक बाजारपेठ उप्लब्ध होईल.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586842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3B4883-77B3-BB4A-B484-59E94F9F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07588B56-6803-3646-84F7-23C8A1FFB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8738" y="609600"/>
            <a:ext cx="9488488" cy="5937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537632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48907-719A-BD40-B8FC-BBEAE8EA7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/>
              <a:t>टीकात्मक परीक्षण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1792C1-C92A-7247-83FE-875716D9F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१. </a:t>
            </a:r>
            <a:r>
              <a:rPr lang="hi-IN" sz="2400" dirty="0"/>
              <a:t>उद्योगाचे स्थान निश्चित करण्याचे धोरण रद्द झाल्यामुळे आता नागरी भागात उद्योगाचा विस्तार मंदावेल व प्रादेशिक असमतोल </a:t>
            </a:r>
            <a:r>
              <a:rPr lang="hi-IN" sz="2400" dirty="0" smtClean="0"/>
              <a:t>वाढेल. </a:t>
            </a:r>
            <a:endParaRPr lang="en-US" sz="2400" dirty="0"/>
          </a:p>
          <a:p>
            <a:r>
              <a:rPr lang="hi-IN" sz="2400" dirty="0" smtClean="0"/>
              <a:t>२. </a:t>
            </a:r>
            <a:r>
              <a:rPr lang="hi-IN" sz="2400" dirty="0"/>
              <a:t>मोठ्या उद्योगांवरील निबंध रद्द झाल्यामुळे लहान उद्योगांवर त्याचा निश्चित परिणाम </a:t>
            </a:r>
            <a:r>
              <a:rPr lang="hi-IN" sz="2400" dirty="0" smtClean="0"/>
              <a:t>होईल. </a:t>
            </a:r>
            <a:r>
              <a:rPr lang="hi-IN" sz="2400" dirty="0"/>
              <a:t>मोठे उद्योग लहान उद्योगांना स्पर्धेत टिकाव धरू देणार </a:t>
            </a:r>
            <a:r>
              <a:rPr lang="hi-IN" sz="2400" dirty="0" smtClean="0"/>
              <a:t>नाहीत. </a:t>
            </a:r>
            <a:r>
              <a:rPr lang="hi-IN" sz="2400" dirty="0"/>
              <a:t>त्यामुळे मोठ्या प्रमाणात बेकारी वाढेल</a:t>
            </a:r>
            <a:r>
              <a:rPr lang="en-US" sz="2400" dirty="0"/>
              <a:t>.</a:t>
            </a:r>
          </a:p>
          <a:p>
            <a:r>
              <a:rPr lang="hi-IN" sz="2400" dirty="0"/>
              <a:t>३ . परवाना पद्धती रद्द केल्यामुळे अधिक लाभ मोठ्या उद्योगांना </a:t>
            </a:r>
            <a:r>
              <a:rPr lang="hi-IN" sz="2400" dirty="0" smtClean="0"/>
              <a:t>मिळेल. </a:t>
            </a:r>
            <a:r>
              <a:rPr lang="hi-IN" sz="2400" dirty="0"/>
              <a:t>त्यामुळे आर्थिक विषमता </a:t>
            </a:r>
            <a:r>
              <a:rPr lang="hi-IN" sz="2400" dirty="0" smtClean="0"/>
              <a:t>वाढेल. </a:t>
            </a:r>
            <a:r>
              <a:rPr lang="hi-IN" sz="2400" dirty="0"/>
              <a:t>समाजवादी समाजरचना स्थापन करण्याचे उद्दिष्ट साध्य होणार </a:t>
            </a:r>
            <a:r>
              <a:rPr lang="hi-IN" sz="2400" dirty="0" smtClean="0"/>
              <a:t>नाही.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0745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300"/>
                            </p:stCondLst>
                            <p:childTnLst>
                              <p:par>
                                <p:cTn id="16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350"/>
                            </p:stCondLst>
                            <p:childTnLst>
                              <p:par>
                                <p:cTn id="23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A1F6B7-0005-F645-956E-C076E7D5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269BB-27E2-9A4B-8865-0720E159D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४. </a:t>
            </a:r>
            <a:r>
              <a:rPr lang="hi-IN" sz="2400" dirty="0"/>
              <a:t>नव्या धोरणामुळे उद्योगांची स्पर्धात्मकता वाढेल अशी अपेक्षा </a:t>
            </a:r>
            <a:r>
              <a:rPr lang="hi-IN" sz="2400" dirty="0" smtClean="0"/>
              <a:t>आहे. </a:t>
            </a:r>
            <a:r>
              <a:rPr lang="hi-IN" sz="2400" dirty="0"/>
              <a:t>त्यासाठी हे उद्योग आधुनिक तंत्रज्ञानाचा वापर करतील व त्यामुळे बेकारीत वाढ </a:t>
            </a:r>
            <a:r>
              <a:rPr lang="hi-IN" sz="2400" dirty="0" smtClean="0"/>
              <a:t>होईल. </a:t>
            </a:r>
            <a:endParaRPr lang="en-US" sz="2400" dirty="0"/>
          </a:p>
          <a:p>
            <a:r>
              <a:rPr lang="hi-IN" sz="2400" dirty="0" smtClean="0"/>
              <a:t>५. </a:t>
            </a:r>
            <a:r>
              <a:rPr lang="hi-IN" sz="2400" dirty="0"/>
              <a:t>भारताचे नवे औद्योगिक धोरण हे जागतिक बँक व नाणेनिधीच्या दबावाखाली आखले आहे अशी टीका केली </a:t>
            </a:r>
            <a:r>
              <a:rPr lang="hi-IN" sz="2400" dirty="0" smtClean="0"/>
              <a:t>जाते. </a:t>
            </a:r>
            <a:r>
              <a:rPr lang="hi-IN" sz="2400" dirty="0"/>
              <a:t>त्यामुळे भारतीय अर्थव्यवस्थेत संरचनात्मक पुनर्रचना घडून आली </a:t>
            </a:r>
            <a:r>
              <a:rPr lang="hi-IN" sz="2400" dirty="0" smtClean="0"/>
              <a:t>आहे. </a:t>
            </a:r>
            <a:endParaRPr lang="en-US" sz="2400" dirty="0"/>
          </a:p>
          <a:p>
            <a:r>
              <a:rPr lang="hi-IN" sz="2400" dirty="0" smtClean="0"/>
              <a:t>६. </a:t>
            </a:r>
            <a:r>
              <a:rPr lang="hi-IN" sz="2400" dirty="0"/>
              <a:t>जागतिकीकरणाला अनुकूल असे हे धोरण असल्याने परकीय भांडवलदार देशाला मोठ्या प्रमाणात भांडवल गुंतवणूक </a:t>
            </a:r>
            <a:r>
              <a:rPr lang="hi-IN" sz="2400" dirty="0" smtClean="0"/>
              <a:t>करतील. </a:t>
            </a:r>
            <a:r>
              <a:rPr lang="hi-IN" sz="2400" dirty="0"/>
              <a:t>त्यातून भारतामधून साधनसंपत्तीचे निस्सारण ( </a:t>
            </a:r>
            <a:r>
              <a:rPr lang="en-US" sz="2400" dirty="0" err="1"/>
              <a:t>Drein</a:t>
            </a:r>
            <a:r>
              <a:rPr lang="en-US" sz="2400" dirty="0"/>
              <a:t> ) </a:t>
            </a:r>
            <a:r>
              <a:rPr lang="hi-IN" sz="2400" dirty="0"/>
              <a:t>घडून </a:t>
            </a:r>
            <a:r>
              <a:rPr lang="hi-IN" sz="2400" dirty="0" smtClean="0"/>
              <a:t>येईल.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74300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25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5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8A149C-3D5B-5A4B-816B-EE65A130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1947AD-50C1-FC4B-9225-A1940882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७. </a:t>
            </a:r>
            <a:r>
              <a:rPr lang="hi-IN" sz="2400" dirty="0"/>
              <a:t>उदारीकरणाने आंतरराष्ट्रीय क्षेत्रात भारतीय उद्योग टिकू शकतील की नाही याबद्दल शका निर्माण </a:t>
            </a:r>
            <a:r>
              <a:rPr lang="hi-IN" sz="2400" dirty="0" smtClean="0"/>
              <a:t>होते</a:t>
            </a:r>
            <a:r>
              <a:rPr lang="en-US" sz="2400" dirty="0" smtClean="0"/>
              <a:t>.</a:t>
            </a:r>
            <a:r>
              <a:rPr lang="hi-IN" sz="2400" dirty="0" smtClean="0"/>
              <a:t> </a:t>
            </a:r>
            <a:endParaRPr lang="en-US" sz="2400" dirty="0"/>
          </a:p>
          <a:p>
            <a:r>
              <a:rPr lang="hi-IN" sz="2400" dirty="0" smtClean="0"/>
              <a:t>८. </a:t>
            </a:r>
            <a:r>
              <a:rPr lang="hi-IN" sz="2400" dirty="0"/>
              <a:t>खाजगीकरणामुळे साम्यवादी विचारसरणीला मूठमाती मिळाली </a:t>
            </a:r>
            <a:r>
              <a:rPr lang="hi-IN" sz="2400" dirty="0" smtClean="0"/>
              <a:t>आहे. </a:t>
            </a:r>
            <a:endParaRPr lang="en-US" sz="2400" dirty="0"/>
          </a:p>
          <a:p>
            <a:r>
              <a:rPr lang="hi-IN" sz="2400" dirty="0" smtClean="0"/>
              <a:t>९. </a:t>
            </a:r>
            <a:r>
              <a:rPr lang="hi-IN" sz="2400" dirty="0"/>
              <a:t>स्पर्धात्मकतेच्या बाबतीत नवीन धोरणात प्रत्येक उद्योगाची कार्यक्षमता वाढेल अशी अपक्षा व्यक्त केली </a:t>
            </a:r>
            <a:r>
              <a:rPr lang="hi-IN" sz="2400" dirty="0" smtClean="0"/>
              <a:t>आहे. </a:t>
            </a:r>
            <a:r>
              <a:rPr lang="hi-IN" sz="2400" dirty="0"/>
              <a:t>ती कितपत खरी ठरेल याबद्दल </a:t>
            </a:r>
            <a:r>
              <a:rPr lang="hi-IN" sz="2400"/>
              <a:t>शंका </a:t>
            </a:r>
            <a:r>
              <a:rPr lang="hi-IN" sz="2400" smtClean="0"/>
              <a:t>आहे.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86950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15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700"/>
                            </p:stCondLst>
                            <p:childTnLst>
                              <p:par>
                                <p:cTn id="19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471DB-14B5-FC48-AB84-25C889B7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F2F7962-28CC-EC43-95A3-23B753AE4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403" y="1142999"/>
            <a:ext cx="8822136" cy="4857751"/>
          </a:xfrm>
          <a:prstGeom prst="roundRect">
            <a:avLst>
              <a:gd name="adj" fmla="val 2905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11891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8" presetClass="exit" presetSubtype="0" accel="5000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969D53-42DF-1343-A86F-93360C07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F3DF7F-A49F-004F-BDCD-96158BBB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धन्यवाद</a:t>
            </a:r>
            <a:r>
              <a:rPr lang="en-US" sz="8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!!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82126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6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3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4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1089AE-B35B-974A-AED4-7FF39362E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b="1" dirty="0"/>
              <a:t>१९९१ चे औद्योगिक धोरण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B76F69-95B6-1A42-97E5-ABAF7A08C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rmAutofit/>
          </a:bodyPr>
          <a:lstStyle/>
          <a:p>
            <a:pPr algn="just"/>
            <a:r>
              <a:rPr lang="hi-IN" sz="3200">
                <a:solidFill>
                  <a:srgbClr val="00B050"/>
                </a:solidFill>
              </a:rPr>
              <a:t>प्रास्ताविक</a:t>
            </a:r>
            <a:r>
              <a:rPr lang="hi-IN" sz="3200"/>
              <a:t> -	</a:t>
            </a:r>
            <a:endParaRPr lang="en-US" sz="3200"/>
          </a:p>
          <a:p>
            <a:pPr marL="0" indent="0" algn="just">
              <a:buNone/>
            </a:pPr>
            <a:r>
              <a:rPr lang="en-US" sz="3200"/>
              <a:t>		</a:t>
            </a:r>
            <a:r>
              <a:rPr lang="hi-IN" sz="3200"/>
              <a:t>औद्योगिक धोरण देशाच्या विविध औद्योगिक संस्थांशी संबंधित अशा धोरणात्मक उपाययोजना असतात. असे धोरण विविध तरतुदी, तत्त्वे, नियम व नियमन ज्यायोगे देशातील उद्योगांचे नियंत्रण करणे शक्य होते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430391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D97C0E-2685-F04D-A96A-D2C0BC23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E055E3-FAF3-2144-8BFC-34B178CEA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rmAutofit/>
          </a:bodyPr>
          <a:lstStyle/>
          <a:p>
            <a:r>
              <a:rPr lang="hi-IN" sz="3200" dirty="0">
                <a:solidFill>
                  <a:srgbClr val="00B050"/>
                </a:solidFill>
              </a:rPr>
              <a:t>१९९१ चे औद्योगिक धोरण </a:t>
            </a:r>
            <a:r>
              <a:rPr lang="en-US" sz="3200" dirty="0">
                <a:solidFill>
                  <a:srgbClr val="00B050"/>
                </a:solidFill>
              </a:rPr>
              <a:t> - </a:t>
            </a:r>
          </a:p>
          <a:p>
            <a:pPr marL="0" indent="0">
              <a:buNone/>
            </a:pPr>
            <a:r>
              <a:rPr lang="en-US" sz="3200" dirty="0"/>
              <a:t>		</a:t>
            </a:r>
            <a:r>
              <a:rPr lang="hi-IN" sz="3200" dirty="0"/>
              <a:t>नवीन आर्थिक धोरणात पूरक असे औद्योगिक धोरण पंतप्रधान नरसिंह राव यांनी २४ जुलै, १९९१ रोजी जाहीर केले. उदारीकरण, जागतिकीकरण, खाजगीकरण आणि स्पर्धात्मकता यांवर या धोरणात भर देण्यात आला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21566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C98007-52A7-5941-9E12-B331AF583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099A6340-DD45-964B-B071-F6EC9B977B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9197" y="2143125"/>
            <a:ext cx="5304632" cy="4182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449120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8" presetClass="exit" presetSubtype="0" accel="5000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8C2DD3-CE86-B84A-9EC2-7514536B4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C1BF40BC-FB16-0046-A073-6E00F7B892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1994" y="2141538"/>
            <a:ext cx="6499036" cy="36496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3562788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8" presetClass="exit" presetSubtype="0" accel="5000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F7ACCE-06F0-9F44-8C0F-BF9E615F3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i-IN" dirty="0"/>
              <a:t>१९९१ च्या आर्थिक धोरणाची उद्दिष्टे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15E426-29CD-9748-9C1B-CD80E9750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i-IN" sz="3200">
                <a:solidFill>
                  <a:srgbClr val="00B050"/>
                </a:solidFill>
              </a:rPr>
              <a:t>या धोरणाचे प्रमुख उद्देश पुढीलप्रमाणे सांगता येतील. </a:t>
            </a:r>
            <a:endParaRPr lang="en-US" sz="3200">
              <a:solidFill>
                <a:srgbClr val="00B050"/>
              </a:solidFill>
            </a:endParaRPr>
          </a:p>
          <a:p>
            <a:r>
              <a:rPr lang="hi-IN" sz="3200"/>
              <a:t>१. राष्ट्रीय आणि जागतिक बदलत्या परिस्थितीचा विचार करून त्या दृष्टीने उद्योगाची पुनर्रचना करणे . </a:t>
            </a:r>
            <a:endParaRPr lang="en-US" sz="3200"/>
          </a:p>
          <a:p>
            <a:r>
              <a:rPr lang="hi-IN" sz="3200"/>
              <a:t>२. भारतीय उद्योगांची स्पर्धात्मकता वाढवून त्यांची निर्यातक्षमता वाढविणे . </a:t>
            </a:r>
            <a:endParaRPr lang="en-US" sz="3200"/>
          </a:p>
          <a:p>
            <a:r>
              <a:rPr lang="hi-IN" sz="3200"/>
              <a:t>३. आर्थिक वृद्धिदरात वाढ घडवून आणणे . </a:t>
            </a:r>
            <a:endParaRPr lang="en-US" sz="3200"/>
          </a:p>
          <a:p>
            <a:r>
              <a:rPr lang="hi-IN" sz="3200"/>
              <a:t>४. विभागीय असमतोल दूर करणे 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30462349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A5A30-955F-454D-866F-248F9AFA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80C9B0-1CE6-844D-AC33-AB6C6FA3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rmAutofit fontScale="92500" lnSpcReduction="20000"/>
          </a:bodyPr>
          <a:lstStyle/>
          <a:p>
            <a:r>
              <a:rPr lang="hi-IN" sz="3200" dirty="0"/>
              <a:t>५. भारतीय अर्थव्यवस्थेची कोंडी फोडून तिला आंतरराष्ट्रीय अर्थव्यवस्थेशी निगडित करणे . </a:t>
            </a:r>
            <a:endParaRPr lang="en-US" sz="3200" dirty="0"/>
          </a:p>
          <a:p>
            <a:r>
              <a:rPr lang="hi-IN" sz="3200" dirty="0"/>
              <a:t>६. सार्वजनिक क्षेत्राची व्याप्ती मर्यादित करून खाजगीकरणाला अधिक वाव देणे . </a:t>
            </a:r>
            <a:endParaRPr lang="en-US" sz="3200" dirty="0"/>
          </a:p>
          <a:p>
            <a:r>
              <a:rPr lang="hi-IN" sz="3200" dirty="0"/>
              <a:t>७. उत्पादकतेत सुधारणा घडवून आणणे आणि त्याच्या मार्गातील अडथळे दर करणे . </a:t>
            </a:r>
            <a:endParaRPr lang="en-US" sz="3200" dirty="0"/>
          </a:p>
          <a:p>
            <a:r>
              <a:rPr lang="hi-IN" sz="3200" dirty="0"/>
              <a:t>८. तांत्रिक ज्ञानात वाढ घडवून आणणे आणि भारतीय उद्योगांची जागतिक स्पर्धाशक्ती वाढविणे .</a:t>
            </a:r>
            <a:r>
              <a:rPr lang="hi-I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251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1A47B5-D848-7E4A-8C24-766D2810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F02E94-A18A-824A-B22C-A554F8900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 dirty="0"/>
              <a:t>९. औद्योगिक परवाना पद्धती कमी ( रद्द ) करणे . </a:t>
            </a:r>
            <a:endParaRPr lang="en-US" sz="3200" dirty="0"/>
          </a:p>
          <a:p>
            <a:r>
              <a:rPr lang="hi-IN" sz="3200" dirty="0"/>
              <a:t>१०. साहसी वृत्तीची जोपासना करून उद्योजकांना निर्णयांच्या बाबतीत स्वातंत्र्य देणे . </a:t>
            </a:r>
            <a:endParaRPr lang="en-US" sz="3200" dirty="0"/>
          </a:p>
          <a:p>
            <a:r>
              <a:rPr lang="hi-IN" sz="3200" dirty="0"/>
              <a:t>११. परकीय तांत्रिक ज्ञान आणि परकीय गुंतवणुक यांना प्रेरणा देणे व त्यामधुन जागतिकीकरण घडवून आणणे . </a:t>
            </a:r>
            <a:endParaRPr lang="en-US" sz="3200" dirty="0"/>
          </a:p>
          <a:p>
            <a:r>
              <a:rPr lang="hi-IN" sz="3200" dirty="0"/>
              <a:t>१२. मक्तेदारी नियंत्रण कायदा शिथिल करणे.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170805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429</Words>
  <Application>Microsoft Office PowerPoint</Application>
  <PresentationFormat>Custom</PresentationFormat>
  <Paragraphs>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Celestial</vt:lpstr>
      <vt:lpstr>राधानगरी महाविद्यालय, राधानगरी   व्यावसायिक पर्यावरण </vt:lpstr>
      <vt:lpstr>PowerPoint Presentation</vt:lpstr>
      <vt:lpstr>१९९१ चे औद्योगिक धोरण</vt:lpstr>
      <vt:lpstr>PowerPoint Presentation</vt:lpstr>
      <vt:lpstr>PowerPoint Presentation</vt:lpstr>
      <vt:lpstr>PowerPoint Presentation</vt:lpstr>
      <vt:lpstr>१९९१ च्या आर्थिक धोरणाची उद्दिष्टे </vt:lpstr>
      <vt:lpstr>PowerPoint Presentation</vt:lpstr>
      <vt:lpstr>PowerPoint Presentation</vt:lpstr>
      <vt:lpstr>१९९१ च्या औद्योगिक धोरणाची वैशिष्ट्ये व तरतुदी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टीकात्मक परीक्षण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   व्यावसायिक पर्यावरण</dc:title>
  <dc:creator>Unknown User</dc:creator>
  <cp:lastModifiedBy>Nitin</cp:lastModifiedBy>
  <cp:revision>8</cp:revision>
  <dcterms:created xsi:type="dcterms:W3CDTF">2020-01-07T10:39:23Z</dcterms:created>
  <dcterms:modified xsi:type="dcterms:W3CDTF">2020-01-12T13:39:50Z</dcterms:modified>
</cp:coreProperties>
</file>