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1" r:id="rId4"/>
    <p:sldId id="258" r:id="rId5"/>
    <p:sldId id="259" r:id="rId6"/>
    <p:sldId id="260" r:id="rId7"/>
    <p:sldId id="262" r:id="rId8"/>
    <p:sldId id="263" r:id="rId9"/>
    <p:sldId id="264" r:id="rId10"/>
    <p:sldId id="266" r:id="rId11"/>
    <p:sldId id="267" r:id="rId12"/>
    <p:sldId id="265"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5545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44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892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846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508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019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956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693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404130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286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9347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35420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E5EAAB-24F7-1C4E-BBC9-176D5C289450}"/>
              </a:ext>
            </a:extLst>
          </p:cNvPr>
          <p:cNvSpPr>
            <a:spLocks noGrp="1"/>
          </p:cNvSpPr>
          <p:nvPr>
            <p:ph type="ctrTitle"/>
          </p:nvPr>
        </p:nvSpPr>
        <p:spPr>
          <a:xfrm>
            <a:off x="1683171" y="903155"/>
            <a:ext cx="8825658" cy="1757892"/>
          </a:xfrm>
        </p:spPr>
        <p:txBody>
          <a:bodyPr anchor="t">
            <a:normAutofit fontScale="90000"/>
          </a:bodyPr>
          <a:lstStyle/>
          <a:p>
            <a:pPr algn="ctr"/>
            <a:r>
              <a:rPr lang="en-US" b="1" i="1" dirty="0" err="1">
                <a:effectLst>
                  <a:outerShdw blurRad="38100" dist="38100" dir="2700000" algn="tl">
                    <a:srgbClr val="000000">
                      <a:alpha val="43137"/>
                    </a:srgbClr>
                  </a:outerShdw>
                </a:effectLst>
                <a:latin typeface="Algerian" pitchFamily="82" charset="0"/>
              </a:rPr>
              <a:t>राधानगरी</a:t>
            </a:r>
            <a:r>
              <a:rPr lang="en-US" b="1" i="1" dirty="0">
                <a:effectLst>
                  <a:outerShdw blurRad="38100" dist="38100" dir="2700000" algn="tl">
                    <a:srgbClr val="000000">
                      <a:alpha val="43137"/>
                    </a:srgbClr>
                  </a:outerShdw>
                </a:effectLst>
                <a:latin typeface="Algerian" pitchFamily="82" charset="0"/>
              </a:rPr>
              <a:t> </a:t>
            </a:r>
            <a:r>
              <a:rPr lang="en-US" b="1" i="1" dirty="0" err="1">
                <a:effectLst>
                  <a:outerShdw blurRad="38100" dist="38100" dir="2700000" algn="tl">
                    <a:srgbClr val="000000">
                      <a:alpha val="43137"/>
                    </a:srgbClr>
                  </a:outerShdw>
                </a:effectLst>
                <a:latin typeface="Algerian" pitchFamily="82" charset="0"/>
              </a:rPr>
              <a:t>महाविद्यालय</a:t>
            </a:r>
            <a:r>
              <a:rPr lang="en-US" b="1" i="1" dirty="0">
                <a:effectLst>
                  <a:outerShdw blurRad="38100" dist="38100" dir="2700000" algn="tl">
                    <a:srgbClr val="000000">
                      <a:alpha val="43137"/>
                    </a:srgbClr>
                  </a:outerShdw>
                </a:effectLst>
                <a:latin typeface="Algerian" pitchFamily="82" charset="0"/>
              </a:rPr>
              <a:t>, </a:t>
            </a:r>
            <a:r>
              <a:rPr lang="en-US" b="1" i="1" dirty="0" err="1">
                <a:effectLst>
                  <a:outerShdw blurRad="38100" dist="38100" dir="2700000" algn="tl">
                    <a:srgbClr val="000000">
                      <a:alpha val="43137"/>
                    </a:srgbClr>
                  </a:outerShdw>
                </a:effectLst>
                <a:latin typeface="Algerian" pitchFamily="82" charset="0"/>
              </a:rPr>
              <a:t>राधानगरी</a:t>
            </a:r>
            <a:r>
              <a:rPr lang="en-US" b="1" i="1" dirty="0">
                <a:effectLst>
                  <a:outerShdw blurRad="38100" dist="38100" dir="2700000" algn="tl">
                    <a:srgbClr val="000000">
                      <a:alpha val="43137"/>
                    </a:srgbClr>
                  </a:outerShdw>
                </a:effectLst>
                <a:latin typeface="Algerian" pitchFamily="82" charset="0"/>
              </a:rPr>
              <a:t>  </a:t>
            </a:r>
          </a:p>
        </p:txBody>
      </p:sp>
      <p:sp>
        <p:nvSpPr>
          <p:cNvPr id="3" name="Subtitle 2">
            <a:extLst>
              <a:ext uri="{FF2B5EF4-FFF2-40B4-BE49-F238E27FC236}">
                <a16:creationId xmlns="" xmlns:a16="http://schemas.microsoft.com/office/drawing/2014/main" id="{D72B3D67-D96D-9E40-BD6A-D2766EE340E2}"/>
              </a:ext>
            </a:extLst>
          </p:cNvPr>
          <p:cNvSpPr>
            <a:spLocks noGrp="1"/>
          </p:cNvSpPr>
          <p:nvPr>
            <p:ph type="subTitle" idx="1"/>
          </p:nvPr>
        </p:nvSpPr>
        <p:spPr/>
        <p:txBody>
          <a:bodyPr/>
          <a:lstStyle/>
          <a:p>
            <a:r>
              <a:rPr lang="en-US" dirty="0" err="1"/>
              <a:t>बी</a:t>
            </a:r>
            <a:r>
              <a:rPr lang="en-US" dirty="0"/>
              <a:t>. </a:t>
            </a:r>
            <a:r>
              <a:rPr lang="en-US" dirty="0" err="1"/>
              <a:t>कॉम</a:t>
            </a:r>
            <a:r>
              <a:rPr lang="en-US" dirty="0"/>
              <a:t>. </a:t>
            </a:r>
            <a:r>
              <a:rPr lang="en-US" dirty="0" err="1"/>
              <a:t>भाग</a:t>
            </a:r>
            <a:r>
              <a:rPr lang="en-US" dirty="0"/>
              <a:t> २</a:t>
            </a:r>
          </a:p>
        </p:txBody>
      </p:sp>
      <p:sp>
        <p:nvSpPr>
          <p:cNvPr id="5" name="TextBox 4">
            <a:extLst>
              <a:ext uri="{FF2B5EF4-FFF2-40B4-BE49-F238E27FC236}">
                <a16:creationId xmlns="" xmlns:a16="http://schemas.microsoft.com/office/drawing/2014/main" id="{B39197EB-7970-C34C-9281-AEA0FEBAA74E}"/>
              </a:ext>
            </a:extLst>
          </p:cNvPr>
          <p:cNvSpPr txBox="1"/>
          <p:nvPr/>
        </p:nvSpPr>
        <p:spPr>
          <a:xfrm>
            <a:off x="3046512" y="2760613"/>
            <a:ext cx="6098976" cy="461665"/>
          </a:xfrm>
          <a:prstGeom prst="rect">
            <a:avLst/>
          </a:prstGeom>
          <a:noFill/>
        </p:spPr>
        <p:txBody>
          <a:bodyPr wrap="square" anchor="ctr">
            <a:spAutoFit/>
          </a:bodyPr>
          <a:lstStyle/>
          <a:p>
            <a:pPr algn="ctr"/>
            <a:r>
              <a:rPr lang="en-US" sz="2400" b="1" i="0" dirty="0" err="1">
                <a:effectLst>
                  <a:outerShdw blurRad="38100" dist="38100" dir="2700000" algn="tl">
                    <a:srgbClr val="000000">
                      <a:alpha val="43137"/>
                    </a:srgbClr>
                  </a:outerShdw>
                </a:effectLst>
                <a:latin typeface="Linux Libertine"/>
              </a:rPr>
              <a:t>पैसा</a:t>
            </a:r>
            <a:r>
              <a:rPr lang="en-US" sz="2400" b="1" i="0" dirty="0">
                <a:effectLst>
                  <a:outerShdw blurRad="38100" dist="38100" dir="2700000" algn="tl">
                    <a:srgbClr val="000000">
                      <a:alpha val="43137"/>
                    </a:srgbClr>
                  </a:outerShdw>
                </a:effectLst>
                <a:latin typeface="Linux Libertine"/>
              </a:rPr>
              <a:t> व </a:t>
            </a:r>
            <a:r>
              <a:rPr lang="en-US" sz="2400" b="1" i="0" dirty="0" err="1">
                <a:effectLst>
                  <a:outerShdw blurRad="38100" dist="38100" dir="2700000" algn="tl">
                    <a:srgbClr val="000000">
                      <a:alpha val="43137"/>
                    </a:srgbClr>
                  </a:outerShdw>
                </a:effectLst>
                <a:latin typeface="Linux Libertine"/>
              </a:rPr>
              <a:t>वित्तीय</a:t>
            </a:r>
            <a:r>
              <a:rPr lang="en-US" sz="2400" b="1" i="0" dirty="0">
                <a:effectLst>
                  <a:outerShdw blurRad="38100" dist="38100" dir="2700000" algn="tl">
                    <a:srgbClr val="000000">
                      <a:alpha val="43137"/>
                    </a:srgbClr>
                  </a:outerShdw>
                </a:effectLst>
                <a:latin typeface="Linux Libertine"/>
              </a:rPr>
              <a:t> </a:t>
            </a:r>
            <a:r>
              <a:rPr lang="en-US" sz="2400" b="1" i="0" dirty="0" err="1">
                <a:effectLst>
                  <a:outerShdw blurRad="38100" dist="38100" dir="2700000" algn="tl">
                    <a:srgbClr val="000000">
                      <a:alpha val="43137"/>
                    </a:srgbClr>
                  </a:outerShdw>
                </a:effectLst>
                <a:latin typeface="Linux Libertine"/>
              </a:rPr>
              <a:t>संस्था</a:t>
            </a:r>
            <a:r>
              <a:rPr lang="en-US" sz="2400" b="1" i="0" dirty="0">
                <a:effectLst>
                  <a:outerShdw blurRad="38100" dist="38100" dir="2700000" algn="tl">
                    <a:srgbClr val="000000">
                      <a:alpha val="43137"/>
                    </a:srgbClr>
                  </a:outerShdw>
                </a:effectLst>
                <a:latin typeface="Linux Libertine"/>
              </a:rPr>
              <a:t> </a:t>
            </a:r>
            <a:endParaRPr lang="hi-IN" sz="2400" b="1" i="0" dirty="0">
              <a:effectLst>
                <a:outerShdw blurRad="38100" dist="38100" dir="2700000" algn="tl">
                  <a:srgbClr val="000000">
                    <a:alpha val="43137"/>
                  </a:srgbClr>
                </a:outerShdw>
              </a:effectLst>
              <a:latin typeface="Linux Libertine"/>
            </a:endParaRPr>
          </a:p>
        </p:txBody>
      </p:sp>
      <p:sp>
        <p:nvSpPr>
          <p:cNvPr id="6" name="TextBox 5">
            <a:extLst>
              <a:ext uri="{FF2B5EF4-FFF2-40B4-BE49-F238E27FC236}">
                <a16:creationId xmlns="" xmlns:a16="http://schemas.microsoft.com/office/drawing/2014/main" id="{510C2819-131E-524E-8504-07E4B4A26B56}"/>
              </a:ext>
            </a:extLst>
          </p:cNvPr>
          <p:cNvSpPr txBox="1"/>
          <p:nvPr/>
        </p:nvSpPr>
        <p:spPr>
          <a:xfrm>
            <a:off x="3046512" y="3753714"/>
            <a:ext cx="6094510" cy="707886"/>
          </a:xfrm>
          <a:prstGeom prst="rect">
            <a:avLst/>
          </a:prstGeom>
          <a:noFill/>
        </p:spPr>
        <p:txBody>
          <a:bodyPr wrap="square" anchor="ctr">
            <a:spAutoFit/>
          </a:bodyPr>
          <a:lstStyle/>
          <a:p>
            <a:pPr algn="ctr" fontAlgn="base"/>
            <a:r>
              <a:rPr lang="hi-IN" sz="4000" b="1" u="sng" dirty="0">
                <a:solidFill>
                  <a:srgbClr val="FF0000"/>
                </a:solidFill>
                <a:effectLst>
                  <a:outerShdw blurRad="38100" dist="38100" dir="2700000" algn="tl">
                    <a:srgbClr val="000000">
                      <a:alpha val="43137"/>
                    </a:srgbClr>
                  </a:outerShdw>
                </a:effectLst>
              </a:rPr>
              <a:t>बँक</a:t>
            </a:r>
          </a:p>
        </p:txBody>
      </p:sp>
      <p:pic>
        <p:nvPicPr>
          <p:cNvPr id="7" name="Picture 7">
            <a:extLst>
              <a:ext uri="{FF2B5EF4-FFF2-40B4-BE49-F238E27FC236}">
                <a16:creationId xmlns="" xmlns:a16="http://schemas.microsoft.com/office/drawing/2014/main" id="{7EA21E00-A899-614D-8299-193E48ADEA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51775">
            <a:off x="7560358" y="3657684"/>
            <a:ext cx="3587864" cy="2685111"/>
          </a:xfrm>
          <a:prstGeom prst="roundRect">
            <a:avLst>
              <a:gd name="adj" fmla="val 33224"/>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13536457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500"/>
                            </p:stCondLst>
                            <p:childTnLst>
                              <p:par>
                                <p:cTn id="8" presetID="2" presetClass="entr" presetSubtype="4" fill="hold" grpId="0" nodeType="afterEffect">
                                  <p:stCondLst>
                                    <p:cond delay="100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ppt_x"/>
                                          </p:val>
                                        </p:tav>
                                        <p:tav tm="100000">
                                          <p:val>
                                            <p:strVal val="#ppt_x"/>
                                          </p:val>
                                        </p:tav>
                                      </p:tavLst>
                                    </p:anim>
                                    <p:anim calcmode="lin" valueType="num">
                                      <p:cBhvr additive="base">
                                        <p:cTn id="11" dur="500" fill="hold"/>
                                        <p:tgtEl>
                                          <p:spTgt spid="5"/>
                                        </p:tgtEl>
                                        <p:attrNameLst>
                                          <p:attrName>ppt_y</p:attrName>
                                        </p:attrNameLst>
                                      </p:cBhvr>
                                      <p:tavLst>
                                        <p:tav tm="0">
                                          <p:val>
                                            <p:strVal val="1+#ppt_h/2"/>
                                          </p:val>
                                        </p:tav>
                                        <p:tav tm="100000">
                                          <p:val>
                                            <p:strVal val="#ppt_y"/>
                                          </p:val>
                                        </p:tav>
                                      </p:tavLst>
                                    </p:anim>
                                  </p:childTnLst>
                                </p:cTn>
                              </p:par>
                            </p:childTnLst>
                          </p:cTn>
                        </p:par>
                        <p:par>
                          <p:cTn id="12" fill="hold">
                            <p:stCondLst>
                              <p:cond delay="2000"/>
                            </p:stCondLst>
                            <p:childTnLst>
                              <p:par>
                                <p:cTn id="13" presetID="26" presetClass="entr" presetSubtype="0" fill="hold" grpId="0" nodeType="afterEffect">
                                  <p:stCondLst>
                                    <p:cond delay="5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4500"/>
                            </p:stCondLst>
                            <p:childTnLst>
                              <p:par>
                                <p:cTn id="30" presetID="6" presetClass="entr" presetSubtype="16" fill="hold" grpId="0" nodeType="afterEffect">
                                  <p:stCondLst>
                                    <p:cond delay="1000"/>
                                  </p:stCondLst>
                                  <p:childTnLst>
                                    <p:set>
                                      <p:cBhvr>
                                        <p:cTn id="31" dur="1" fill="hold">
                                          <p:stCondLst>
                                            <p:cond delay="0"/>
                                          </p:stCondLst>
                                        </p:cTn>
                                        <p:tgtEl>
                                          <p:spTgt spid="6"/>
                                        </p:tgtEl>
                                        <p:attrNameLst>
                                          <p:attrName>style.visibility</p:attrName>
                                        </p:attrNameLst>
                                      </p:cBhvr>
                                      <p:to>
                                        <p:strVal val="visible"/>
                                      </p:to>
                                    </p:set>
                                    <p:animEffect transition="in" filter="circle(in)">
                                      <p:cBhvr>
                                        <p:cTn id="32" dur="2000"/>
                                        <p:tgtEl>
                                          <p:spTgt spid="6"/>
                                        </p:tgtEl>
                                      </p:cBhvr>
                                    </p:animEffect>
                                  </p:childTnLst>
                                </p:cTn>
                              </p:par>
                            </p:childTnLst>
                          </p:cTn>
                        </p:par>
                        <p:par>
                          <p:cTn id="33" fill="hold">
                            <p:stCondLst>
                              <p:cond delay="7500"/>
                            </p:stCondLst>
                            <p:childTnLst>
                              <p:par>
                                <p:cTn id="34" presetID="14" presetClass="entr" presetSubtype="10" fill="hold" nodeType="afterEffect">
                                  <p:stCondLst>
                                    <p:cond delay="500"/>
                                  </p:stCondLst>
                                  <p:childTnLst>
                                    <p:set>
                                      <p:cBhvr>
                                        <p:cTn id="35" dur="1" fill="hold">
                                          <p:stCondLst>
                                            <p:cond delay="0"/>
                                          </p:stCondLst>
                                        </p:cTn>
                                        <p:tgtEl>
                                          <p:spTgt spid="7"/>
                                        </p:tgtEl>
                                        <p:attrNameLst>
                                          <p:attrName>style.visibility</p:attrName>
                                        </p:attrNameLst>
                                      </p:cBhvr>
                                      <p:to>
                                        <p:strVal val="visible"/>
                                      </p:to>
                                    </p:set>
                                    <p:animEffect transition="in" filter="randombar(horizontal)">
                                      <p:cBhvr>
                                        <p:cTn id="3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1BBC60-5263-3443-9165-78092C152804}"/>
              </a:ext>
            </a:extLst>
          </p:cNvPr>
          <p:cNvSpPr>
            <a:spLocks noGrp="1"/>
          </p:cNvSpPr>
          <p:nvPr>
            <p:ph type="title"/>
          </p:nvPr>
        </p:nvSpPr>
        <p:spPr/>
        <p:txBody>
          <a:bodyPr anchor="ctr"/>
          <a:lstStyle/>
          <a:p>
            <a:pPr algn="ctr"/>
            <a:r>
              <a:rPr lang="en-US" dirty="0" err="1">
                <a:effectLst>
                  <a:outerShdw blurRad="38100" dist="38100" dir="2700000" algn="tl">
                    <a:srgbClr val="000000">
                      <a:alpha val="43137"/>
                    </a:srgbClr>
                  </a:outerShdw>
                </a:effectLst>
              </a:rPr>
              <a:t>बँकिंग</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सेवा</a:t>
            </a: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633A7149-BD4D-FD40-B358-EB4DF065CDBF}"/>
              </a:ext>
            </a:extLst>
          </p:cNvPr>
          <p:cNvSpPr>
            <a:spLocks noGrp="1"/>
          </p:cNvSpPr>
          <p:nvPr>
            <p:ph idx="1"/>
          </p:nvPr>
        </p:nvSpPr>
        <p:spPr/>
        <p:txBody>
          <a:bodyPr/>
          <a:lstStyle/>
          <a:p>
            <a:pPr fontAlgn="base"/>
            <a:r>
              <a:rPr lang="hi-IN" b="0" i="0" dirty="0">
                <a:solidFill>
                  <a:srgbClr val="222222"/>
                </a:solidFill>
                <a:effectLst/>
                <a:latin typeface="inherit"/>
              </a:rPr>
              <a:t>(१) लोकांकडून पैसे गोळा करणे आणि जमा करणे</a:t>
            </a:r>
          </a:p>
          <a:p>
            <a:pPr fontAlgn="base"/>
            <a:r>
              <a:rPr lang="hi-IN" b="0" i="0" dirty="0">
                <a:solidFill>
                  <a:srgbClr val="222222"/>
                </a:solidFill>
                <a:effectLst/>
                <a:latin typeface="inherit"/>
              </a:rPr>
              <a:t>(२) लोकांना कर्ज आणि आगाऊ पैसे देणे,</a:t>
            </a:r>
          </a:p>
          <a:p>
            <a:pPr fontAlgn="base"/>
            <a:r>
              <a:rPr lang="hi-IN" b="0" i="0" dirty="0">
                <a:solidFill>
                  <a:srgbClr val="222222"/>
                </a:solidFill>
                <a:effectLst/>
                <a:latin typeface="inherit"/>
              </a:rPr>
              <a:t>(</a:t>
            </a:r>
            <a:r>
              <a:rPr lang="en-US" b="0" i="0" dirty="0">
                <a:solidFill>
                  <a:srgbClr val="222222"/>
                </a:solidFill>
                <a:effectLst/>
                <a:latin typeface="inherit"/>
              </a:rPr>
              <a:t>३</a:t>
            </a:r>
            <a:r>
              <a:rPr lang="hi-IN" b="0" i="0" dirty="0">
                <a:solidFill>
                  <a:srgbClr val="222222"/>
                </a:solidFill>
                <a:effectLst/>
                <a:latin typeface="inherit"/>
              </a:rPr>
              <a:t>) ग्राहकांसाठी एजंट म्हणून काम करणे</a:t>
            </a:r>
          </a:p>
          <a:p>
            <a:pPr fontAlgn="base"/>
            <a:r>
              <a:rPr lang="hi-IN" b="0" i="0" dirty="0">
                <a:solidFill>
                  <a:srgbClr val="222222"/>
                </a:solidFill>
                <a:effectLst/>
                <a:latin typeface="inherit"/>
              </a:rPr>
              <a:t>(</a:t>
            </a:r>
            <a:r>
              <a:rPr lang="en-US" b="0" i="0" dirty="0">
                <a:solidFill>
                  <a:srgbClr val="222222"/>
                </a:solidFill>
                <a:effectLst/>
                <a:latin typeface="inherit"/>
              </a:rPr>
              <a:t>४</a:t>
            </a:r>
            <a:r>
              <a:rPr lang="hi-IN" b="0" i="0" dirty="0">
                <a:solidFill>
                  <a:srgbClr val="222222"/>
                </a:solidFill>
                <a:effectLst/>
                <a:latin typeface="inherit"/>
              </a:rPr>
              <a:t>) संकीर्ण सेवा पुरविणे.</a:t>
            </a:r>
          </a:p>
          <a:p>
            <a:endParaRPr lang="en-US" dirty="0"/>
          </a:p>
        </p:txBody>
      </p:sp>
    </p:spTree>
    <p:extLst>
      <p:ext uri="{BB962C8B-B14F-4D97-AF65-F5344CB8AC3E}">
        <p14:creationId xmlns:p14="http://schemas.microsoft.com/office/powerpoint/2010/main" val="2471403346"/>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3500"/>
                            </p:stCondLst>
                            <p:childTnLst>
                              <p:par>
                                <p:cTn id="13" presetID="10" presetClass="entr" presetSubtype="0" fill="hold" grpId="0" nodeType="afterEffect">
                                  <p:stCondLst>
                                    <p:cond delay="50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4500"/>
                            </p:stCondLst>
                            <p:childTnLst>
                              <p:par>
                                <p:cTn id="17" presetID="10" presetClass="entr" presetSubtype="0" fill="hold" grpId="0" nodeType="after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5500"/>
                            </p:stCondLst>
                            <p:childTnLst>
                              <p:par>
                                <p:cTn id="21" presetID="10" presetClass="entr" presetSubtype="0"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CAA3CF-2F29-3D4A-9691-D0ABE6E213E6}"/>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B84F63CF-F50A-E84C-9DF6-2799657344BD}"/>
              </a:ext>
            </a:extLst>
          </p:cNvPr>
          <p:cNvSpPr>
            <a:spLocks noGrp="1"/>
          </p:cNvSpPr>
          <p:nvPr>
            <p:ph idx="1"/>
          </p:nvPr>
        </p:nvSpPr>
        <p:spPr>
          <a:xfrm>
            <a:off x="1451579" y="2015732"/>
            <a:ext cx="3513327" cy="3199206"/>
          </a:xfrm>
        </p:spPr>
        <p:txBody>
          <a:bodyPr/>
          <a:lstStyle/>
          <a:p>
            <a:pPr marL="0" indent="0">
              <a:buNone/>
            </a:pPr>
            <a:r>
              <a:rPr lang="en-US" dirty="0" err="1"/>
              <a:t>ठेव</a:t>
            </a:r>
            <a:r>
              <a:rPr lang="en-US" dirty="0"/>
              <a:t> :-</a:t>
            </a:r>
          </a:p>
          <a:p>
            <a:r>
              <a:rPr lang="en-US" dirty="0" err="1"/>
              <a:t>चालू</a:t>
            </a:r>
            <a:r>
              <a:rPr lang="en-US" dirty="0"/>
              <a:t> </a:t>
            </a:r>
            <a:r>
              <a:rPr lang="en-US" dirty="0" err="1"/>
              <a:t>ठेव</a:t>
            </a:r>
            <a:endParaRPr lang="en-US" dirty="0"/>
          </a:p>
          <a:p>
            <a:r>
              <a:rPr lang="en-US" dirty="0" err="1"/>
              <a:t>बचत</a:t>
            </a:r>
            <a:r>
              <a:rPr lang="en-US" dirty="0"/>
              <a:t> </a:t>
            </a:r>
            <a:r>
              <a:rPr lang="en-US" dirty="0" err="1"/>
              <a:t>ठेव</a:t>
            </a:r>
            <a:endParaRPr lang="en-US" dirty="0"/>
          </a:p>
          <a:p>
            <a:r>
              <a:rPr lang="en-US" dirty="0" err="1"/>
              <a:t>मुदत</a:t>
            </a:r>
            <a:r>
              <a:rPr lang="en-US" dirty="0"/>
              <a:t> </a:t>
            </a:r>
            <a:r>
              <a:rPr lang="en-US" dirty="0" err="1"/>
              <a:t>ठेव</a:t>
            </a:r>
            <a:endParaRPr lang="en-US" dirty="0"/>
          </a:p>
          <a:p>
            <a:pPr marL="0" indent="0">
              <a:buNone/>
            </a:pPr>
            <a:endParaRPr lang="en-US" dirty="0"/>
          </a:p>
        </p:txBody>
      </p:sp>
      <p:sp>
        <p:nvSpPr>
          <p:cNvPr id="5" name="Content Placeholder 2">
            <a:extLst>
              <a:ext uri="{FF2B5EF4-FFF2-40B4-BE49-F238E27FC236}">
                <a16:creationId xmlns="" xmlns:a16="http://schemas.microsoft.com/office/drawing/2014/main" id="{2C3A84A2-7BED-0C48-B99C-10941CA388E8}"/>
              </a:ext>
            </a:extLst>
          </p:cNvPr>
          <p:cNvSpPr>
            <a:spLocks noGrp="1"/>
          </p:cNvSpPr>
          <p:nvPr>
            <p:ph idx="1"/>
          </p:nvPr>
        </p:nvSpPr>
        <p:spPr>
          <a:xfrm>
            <a:off x="5117446" y="2066053"/>
            <a:ext cx="3513327" cy="3199206"/>
          </a:xfrm>
        </p:spPr>
        <p:txBody>
          <a:bodyPr/>
          <a:lstStyle/>
          <a:p>
            <a:pPr marL="0" indent="0">
              <a:buNone/>
            </a:pPr>
            <a:r>
              <a:rPr lang="en-US" dirty="0" err="1"/>
              <a:t>कर्ज</a:t>
            </a:r>
            <a:r>
              <a:rPr lang="en-US" dirty="0"/>
              <a:t> :-</a:t>
            </a:r>
          </a:p>
          <a:p>
            <a:pPr fontAlgn="base"/>
            <a:r>
              <a:rPr lang="hi-IN" b="0" i="0" dirty="0">
                <a:solidFill>
                  <a:srgbClr val="222222"/>
                </a:solidFill>
                <a:effectLst/>
                <a:latin typeface="inherit"/>
              </a:rPr>
              <a:t>(१) सामान्य कर्ज आणि </a:t>
            </a:r>
            <a:r>
              <a:rPr lang="en-US" dirty="0">
                <a:solidFill>
                  <a:srgbClr val="222222"/>
                </a:solidFill>
                <a:latin typeface="inherit"/>
              </a:rPr>
              <a:t>ॲ</a:t>
            </a:r>
            <a:r>
              <a:rPr lang="hi-IN" b="0" i="0" dirty="0">
                <a:solidFill>
                  <a:srgbClr val="222222"/>
                </a:solidFill>
                <a:effectLst/>
                <a:latin typeface="inherit"/>
              </a:rPr>
              <a:t>डव्हान्स मंजूर करून,</a:t>
            </a:r>
          </a:p>
          <a:p>
            <a:pPr fontAlgn="base"/>
            <a:r>
              <a:rPr lang="hi-IN" b="0" i="0" dirty="0">
                <a:solidFill>
                  <a:srgbClr val="222222"/>
                </a:solidFill>
                <a:effectLst/>
                <a:latin typeface="inherit"/>
              </a:rPr>
              <a:t>(२) प्रमाणा बाहेर,</a:t>
            </a:r>
          </a:p>
          <a:p>
            <a:pPr fontAlgn="base"/>
            <a:r>
              <a:rPr lang="hi-IN" b="0" i="0" dirty="0">
                <a:solidFill>
                  <a:srgbClr val="222222"/>
                </a:solidFill>
                <a:effectLst/>
                <a:latin typeface="inherit"/>
              </a:rPr>
              <a:t>(</a:t>
            </a:r>
            <a:r>
              <a:rPr lang="en-US" b="0" i="0" dirty="0">
                <a:solidFill>
                  <a:srgbClr val="222222"/>
                </a:solidFill>
                <a:effectLst/>
                <a:latin typeface="inherit"/>
              </a:rPr>
              <a:t>३)</a:t>
            </a:r>
            <a:r>
              <a:rPr lang="hi-IN" b="0" i="0" dirty="0">
                <a:solidFill>
                  <a:srgbClr val="222222"/>
                </a:solidFill>
                <a:effectLst/>
                <a:latin typeface="inherit"/>
              </a:rPr>
              <a:t> रोख पत स्वरूपात,</a:t>
            </a:r>
          </a:p>
          <a:p>
            <a:pPr fontAlgn="base"/>
            <a:r>
              <a:rPr lang="hi-IN" b="0" i="0" dirty="0">
                <a:solidFill>
                  <a:srgbClr val="222222"/>
                </a:solidFill>
                <a:effectLst/>
                <a:latin typeface="inherit"/>
              </a:rPr>
              <a:t>(</a:t>
            </a:r>
            <a:r>
              <a:rPr lang="en-US" b="0" i="0" dirty="0">
                <a:solidFill>
                  <a:srgbClr val="222222"/>
                </a:solidFill>
                <a:effectLst/>
                <a:latin typeface="inherit"/>
              </a:rPr>
              <a:t>४</a:t>
            </a:r>
            <a:r>
              <a:rPr lang="hi-IN" b="0" i="0" dirty="0">
                <a:solidFill>
                  <a:srgbClr val="222222"/>
                </a:solidFill>
                <a:effectLst/>
                <a:latin typeface="inherit"/>
              </a:rPr>
              <a:t>) बिले तोडून</a:t>
            </a:r>
          </a:p>
          <a:p>
            <a:pPr marL="0" indent="0">
              <a:buNone/>
            </a:pPr>
            <a:endParaRPr lang="en-US" dirty="0"/>
          </a:p>
        </p:txBody>
      </p:sp>
    </p:spTree>
    <p:extLst>
      <p:ext uri="{BB962C8B-B14F-4D97-AF65-F5344CB8AC3E}">
        <p14:creationId xmlns:p14="http://schemas.microsoft.com/office/powerpoint/2010/main" val="194480457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500"/>
                                  </p:stCondLst>
                                  <p:childTnLst>
                                    <p:set>
                                      <p:cBhvr>
                                        <p:cTn id="26" dur="1" fill="hold">
                                          <p:stCondLst>
                                            <p:cond delay="0"/>
                                          </p:stCondLst>
                                        </p:cTn>
                                        <p:tgtEl>
                                          <p:spTgt spid="5">
                                            <p:txEl>
                                              <p:pRg st="0" end="0"/>
                                            </p:txEl>
                                          </p:spTgt>
                                        </p:tgtEl>
                                        <p:attrNameLst>
                                          <p:attrName>style.visibility</p:attrName>
                                        </p:attrNameLst>
                                      </p:cBhvr>
                                      <p:to>
                                        <p:strVal val="visible"/>
                                      </p:to>
                                    </p:set>
                                    <p:anim calcmode="lin" valueType="num">
                                      <p:cBhvr additive="base">
                                        <p:cTn id="2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9" fill="hold">
                            <p:stCondLst>
                              <p:cond delay="5000"/>
                            </p:stCondLst>
                            <p:childTnLst>
                              <p:par>
                                <p:cTn id="30" presetID="2" presetClass="entr" presetSubtype="4" fill="hold" grpId="0" nodeType="afterEffect">
                                  <p:stCondLst>
                                    <p:cond delay="50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4" fill="hold">
                            <p:stCondLst>
                              <p:cond delay="6000"/>
                            </p:stCondLst>
                            <p:childTnLst>
                              <p:par>
                                <p:cTn id="35" presetID="2" presetClass="entr" presetSubtype="4" fill="hold" grpId="0" nodeType="afterEffect">
                                  <p:stCondLst>
                                    <p:cond delay="500"/>
                                  </p:stCondLst>
                                  <p:childTnLst>
                                    <p:set>
                                      <p:cBhvr>
                                        <p:cTn id="36" dur="1" fill="hold">
                                          <p:stCondLst>
                                            <p:cond delay="0"/>
                                          </p:stCondLst>
                                        </p:cTn>
                                        <p:tgtEl>
                                          <p:spTgt spid="5">
                                            <p:txEl>
                                              <p:pRg st="2" end="2"/>
                                            </p:txEl>
                                          </p:spTgt>
                                        </p:tgtEl>
                                        <p:attrNameLst>
                                          <p:attrName>style.visibility</p:attrName>
                                        </p:attrNameLst>
                                      </p:cBhvr>
                                      <p:to>
                                        <p:strVal val="visible"/>
                                      </p:to>
                                    </p:set>
                                    <p:anim calcmode="lin" valueType="num">
                                      <p:cBhvr additive="base">
                                        <p:cTn id="3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39" fill="hold">
                            <p:stCondLst>
                              <p:cond delay="7000"/>
                            </p:stCondLst>
                            <p:childTnLst>
                              <p:par>
                                <p:cTn id="40" presetID="2" presetClass="entr" presetSubtype="4" fill="hold" grpId="0" nodeType="afterEffect">
                                  <p:stCondLst>
                                    <p:cond delay="500"/>
                                  </p:stCondLst>
                                  <p:childTnLst>
                                    <p:set>
                                      <p:cBhvr>
                                        <p:cTn id="41" dur="1" fill="hold">
                                          <p:stCondLst>
                                            <p:cond delay="0"/>
                                          </p:stCondLst>
                                        </p:cTn>
                                        <p:tgtEl>
                                          <p:spTgt spid="5">
                                            <p:txEl>
                                              <p:pRg st="3" end="3"/>
                                            </p:txEl>
                                          </p:spTgt>
                                        </p:tgtEl>
                                        <p:attrNameLst>
                                          <p:attrName>style.visibility</p:attrName>
                                        </p:attrNameLst>
                                      </p:cBhvr>
                                      <p:to>
                                        <p:strVal val="visible"/>
                                      </p:to>
                                    </p:set>
                                    <p:anim calcmode="lin" valueType="num">
                                      <p:cBhvr additive="base">
                                        <p:cTn id="4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par>
                          <p:cTn id="44" fill="hold">
                            <p:stCondLst>
                              <p:cond delay="8000"/>
                            </p:stCondLst>
                            <p:childTnLst>
                              <p:par>
                                <p:cTn id="45" presetID="2" presetClass="entr" presetSubtype="4" fill="hold" grpId="0" nodeType="afterEffect">
                                  <p:stCondLst>
                                    <p:cond delay="500"/>
                                  </p:stCondLst>
                                  <p:childTnLst>
                                    <p:set>
                                      <p:cBhvr>
                                        <p:cTn id="46" dur="1" fill="hold">
                                          <p:stCondLst>
                                            <p:cond delay="0"/>
                                          </p:stCondLst>
                                        </p:cTn>
                                        <p:tgtEl>
                                          <p:spTgt spid="5">
                                            <p:txEl>
                                              <p:pRg st="4" end="4"/>
                                            </p:txEl>
                                          </p:spTgt>
                                        </p:tgtEl>
                                        <p:attrNameLst>
                                          <p:attrName>style.visibility</p:attrName>
                                        </p:attrNameLst>
                                      </p:cBhvr>
                                      <p:to>
                                        <p:strVal val="visible"/>
                                      </p:to>
                                    </p:set>
                                    <p:anim calcmode="lin" valueType="num">
                                      <p:cBhvr additive="base">
                                        <p:cTn id="4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C2A0C5-F627-8A42-9F4E-A6661816B418}"/>
              </a:ext>
            </a:extLst>
          </p:cNvPr>
          <p:cNvSpPr>
            <a:spLocks noGrp="1"/>
          </p:cNvSpPr>
          <p:nvPr>
            <p:ph type="title"/>
          </p:nvPr>
        </p:nvSpPr>
        <p:spPr/>
        <p:txBody>
          <a:bodyPr/>
          <a:lstStyle/>
          <a:p>
            <a:endParaRPr lang="en-US"/>
          </a:p>
        </p:txBody>
      </p:sp>
      <p:pic>
        <p:nvPicPr>
          <p:cNvPr id="4" name="Picture 4">
            <a:extLst>
              <a:ext uri="{FF2B5EF4-FFF2-40B4-BE49-F238E27FC236}">
                <a16:creationId xmlns="" xmlns:a16="http://schemas.microsoft.com/office/drawing/2014/main" id="{18FEAB58-B93D-2246-A644-F359DD95FD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2961" y="2016124"/>
            <a:ext cx="8186077" cy="363497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088276014"/>
      </p:ext>
    </p:extLst>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50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xit" presetSubtype="0" accel="50000" fill="hold" nodeType="clickEffect">
                                  <p:stCondLst>
                                    <p:cond delay="0"/>
                                  </p:stCondLst>
                                  <p:iterate type="lt">
                                    <p:tmPct val="50000"/>
                                  </p:iterate>
                                  <p:childTnLst>
                                    <p:anim calcmode="lin" valueType="num">
                                      <p:cBhvr>
                                        <p:cTn id="11" dur="1000">
                                          <p:stCondLst>
                                            <p:cond delay="0"/>
                                          </p:stCondLst>
                                        </p:cTn>
                                        <p:tgtEl>
                                          <p:spTgt spid="4"/>
                                        </p:tgtEl>
                                        <p:attrNameLst>
                                          <p:attrName>style.rotation</p:attrName>
                                        </p:attrNameLst>
                                      </p:cBhvr>
                                      <p:tavLst>
                                        <p:tav tm="0">
                                          <p:val>
                                            <p:fltVal val="0"/>
                                          </p:val>
                                        </p:tav>
                                        <p:tav tm="100000">
                                          <p:val>
                                            <p:fltVal val="45"/>
                                          </p:val>
                                        </p:tav>
                                      </p:tavLst>
                                    </p:anim>
                                    <p:anim calcmode="lin" valueType="num">
                                      <p:cBhvr>
                                        <p:cTn id="12" dur="1000">
                                          <p:stCondLst>
                                            <p:cond delay="0"/>
                                          </p:stCondLst>
                                        </p:cTn>
                                        <p:tgtEl>
                                          <p:spTgt spid="4"/>
                                        </p:tgtEl>
                                        <p:attrNameLst>
                                          <p:attrName>ppt_y</p:attrName>
                                        </p:attrNameLst>
                                      </p:cBhvr>
                                      <p:tavLst>
                                        <p:tav tm="0">
                                          <p:val>
                                            <p:strVal val="ppt_y"/>
                                          </p:val>
                                        </p:tav>
                                        <p:tav tm="100000">
                                          <p:val>
                                            <p:strVal val="ppt_y+1"/>
                                          </p:val>
                                        </p:tav>
                                      </p:tavLst>
                                    </p:anim>
                                    <p:set>
                                      <p:cBhvr>
                                        <p:cTn id="13"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A0A8A9-4F9E-444E-B0C4-83B9D172DBF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F5D92A4F-A618-0C4C-95CF-A86BCD3512E2}"/>
              </a:ext>
            </a:extLst>
          </p:cNvPr>
          <p:cNvSpPr>
            <a:spLocks noGrp="1"/>
          </p:cNvSpPr>
          <p:nvPr>
            <p:ph idx="1"/>
          </p:nvPr>
        </p:nvSpPr>
        <p:spPr/>
        <p:txBody>
          <a:bodyPr anchor="ctr">
            <a:normAutofit/>
          </a:bodyPr>
          <a:lstStyle/>
          <a:p>
            <a:pPr marL="0" indent="0" algn="ctr">
              <a:buNone/>
            </a:pPr>
            <a:r>
              <a:rPr lang="en-US" sz="7200" b="1" dirty="0" err="1" smtClean="0">
                <a:effectLst>
                  <a:outerShdw blurRad="38100" dist="38100" dir="2700000" algn="tl">
                    <a:srgbClr val="000000">
                      <a:alpha val="43137"/>
                    </a:srgbClr>
                  </a:outerShdw>
                </a:effectLst>
              </a:rPr>
              <a:t>धन्यवाद</a:t>
            </a:r>
            <a:r>
              <a:rPr lang="en-US" sz="7200" b="1" dirty="0" smtClean="0">
                <a:effectLst>
                  <a:outerShdw blurRad="38100" dist="38100" dir="2700000" algn="tl">
                    <a:srgbClr val="000000">
                      <a:alpha val="43137"/>
                    </a:srgbClr>
                  </a:outerShdw>
                </a:effectLst>
              </a:rPr>
              <a:t> !!</a:t>
            </a:r>
            <a:r>
              <a:rPr lang="en-US" sz="3600" b="1" dirty="0" smtClean="0">
                <a:effectLst>
                  <a:outerShdw blurRad="38100" dist="38100" dir="2700000" algn="tl">
                    <a:srgbClr val="000000">
                      <a:alpha val="43137"/>
                    </a:srgbClr>
                  </a:outerShdw>
                </a:effectLst>
              </a:rPr>
              <a:t> </a:t>
            </a:r>
            <a:endParaRPr lang="en-US"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692619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xit" presetSubtype="0" accel="50000" fill="hold" grpId="0" nodeType="afterEffect">
                                  <p:stCondLst>
                                    <p:cond delay="1000"/>
                                  </p:stCondLst>
                                  <p:iterate type="lt">
                                    <p:tmPct val="50000"/>
                                  </p:iterate>
                                  <p:childTnLst>
                                    <p:anim calcmode="lin" valueType="num">
                                      <p:cBhvr>
                                        <p:cTn id="6" dur="1000">
                                          <p:stCondLst>
                                            <p:cond delay="0"/>
                                          </p:stCondLst>
                                        </p:cTn>
                                        <p:tgtEl>
                                          <p:spTgt spid="3">
                                            <p:txEl>
                                              <p:pRg st="0" end="0"/>
                                            </p:txEl>
                                          </p:spTgt>
                                        </p:tgtEl>
                                        <p:attrNameLst>
                                          <p:attrName>style.rotation</p:attrName>
                                        </p:attrNameLst>
                                      </p:cBhvr>
                                      <p:tavLst>
                                        <p:tav tm="0">
                                          <p:val>
                                            <p:fltVal val="0"/>
                                          </p:val>
                                        </p:tav>
                                        <p:tav tm="100000">
                                          <p:val>
                                            <p:fltVal val="45"/>
                                          </p:val>
                                        </p:tav>
                                      </p:tavLst>
                                    </p:anim>
                                    <p:anim calcmode="lin" valueType="num">
                                      <p:cBhvr>
                                        <p:cTn id="7" dur="1000">
                                          <p:stCondLst>
                                            <p:cond delay="0"/>
                                          </p:stCondLst>
                                        </p:cTn>
                                        <p:tgtEl>
                                          <p:spTgt spid="3">
                                            <p:txEl>
                                              <p:pRg st="0" end="0"/>
                                            </p:txEl>
                                          </p:spTgt>
                                        </p:tgtEl>
                                        <p:attrNameLst>
                                          <p:attrName>ppt_y</p:attrName>
                                        </p:attrNameLst>
                                      </p:cBhvr>
                                      <p:tavLst>
                                        <p:tav tm="0">
                                          <p:val>
                                            <p:strVal val="ppt_y"/>
                                          </p:val>
                                        </p:tav>
                                        <p:tav tm="100000">
                                          <p:val>
                                            <p:strVal val="ppt_y+1"/>
                                          </p:val>
                                        </p:tav>
                                      </p:tavLst>
                                    </p:anim>
                                    <p:set>
                                      <p:cBhvr>
                                        <p:cTn id="8" dur="1" fill="hold">
                                          <p:stCondLst>
                                            <p:cond delay="999"/>
                                          </p:stCondLst>
                                        </p:cTn>
                                        <p:tgtEl>
                                          <p:spTgt spid="3">
                                            <p:txEl>
                                              <p:pRg st="0" end="0"/>
                                            </p:txEl>
                                          </p:spTgt>
                                        </p:tgtEl>
                                        <p:attrNameLst>
                                          <p:attrName>style.visibility</p:attrName>
                                        </p:attrNameLst>
                                      </p:cBhvr>
                                      <p:to>
                                        <p:strVal val="hidden"/>
                                      </p:to>
                                    </p:set>
                                  </p:childTnLst>
                                </p:cTn>
                              </p:par>
                            </p:childTnLst>
                          </p:cTn>
                        </p:par>
                        <p:par>
                          <p:cTn id="9" fill="hold">
                            <p:stCondLst>
                              <p:cond delay="6000"/>
                            </p:stCondLst>
                            <p:childTnLst>
                              <p:par>
                                <p:cTn id="10" presetID="35" presetClass="exit" presetSubtype="0" fill="hold" grpId="1" nodeType="afterEffect">
                                  <p:stCondLst>
                                    <p:cond delay="0"/>
                                  </p:stCondLst>
                                  <p:iterate type="lt">
                                    <p:tmPct val="0"/>
                                  </p:iterate>
                                  <p:childTnLst>
                                    <p:animEffect transition="out" filter="fade">
                                      <p:cBhvr>
                                        <p:cTn id="11" dur="2000"/>
                                        <p:tgtEl>
                                          <p:spTgt spid="3">
                                            <p:txEl>
                                              <p:pRg st="0" end="0"/>
                                            </p:txEl>
                                          </p:spTgt>
                                        </p:tgtEl>
                                      </p:cBhvr>
                                    </p:animEffect>
                                    <p:anim calcmode="lin" valueType="num">
                                      <p:cBhvr>
                                        <p:cTn id="12" dur="2000"/>
                                        <p:tgtEl>
                                          <p:spTgt spid="3">
                                            <p:txEl>
                                              <p:pRg st="0" end="0"/>
                                            </p:txEl>
                                          </p:spTgt>
                                        </p:tgtEl>
                                        <p:attrNameLst>
                                          <p:attrName>style.rotation</p:attrName>
                                        </p:attrNameLst>
                                      </p:cBhvr>
                                      <p:tavLst>
                                        <p:tav tm="0">
                                          <p:val>
                                            <p:fltVal val="0"/>
                                          </p:val>
                                        </p:tav>
                                        <p:tav tm="100000">
                                          <p:val>
                                            <p:fltVal val="720"/>
                                          </p:val>
                                        </p:tav>
                                      </p:tavLst>
                                    </p:anim>
                                    <p:anim calcmode="lin" valueType="num">
                                      <p:cBhvr>
                                        <p:cTn id="13" dur="2000"/>
                                        <p:tgtEl>
                                          <p:spTgt spid="3">
                                            <p:txEl>
                                              <p:pRg st="0" end="0"/>
                                            </p:txEl>
                                          </p:spTgt>
                                        </p:tgtEl>
                                        <p:attrNameLst>
                                          <p:attrName>ppt_h</p:attrName>
                                        </p:attrNameLst>
                                      </p:cBhvr>
                                      <p:tavLst>
                                        <p:tav tm="0">
                                          <p:val>
                                            <p:strVal val="ppt_h"/>
                                          </p:val>
                                        </p:tav>
                                        <p:tav tm="100000">
                                          <p:val>
                                            <p:fltVal val="0"/>
                                          </p:val>
                                        </p:tav>
                                      </p:tavLst>
                                    </p:anim>
                                    <p:anim calcmode="lin" valueType="num">
                                      <p:cBhvr>
                                        <p:cTn id="14" dur="2000"/>
                                        <p:tgtEl>
                                          <p:spTgt spid="3">
                                            <p:txEl>
                                              <p:pRg st="0" end="0"/>
                                            </p:txEl>
                                          </p:spTgt>
                                        </p:tgtEl>
                                        <p:attrNameLst>
                                          <p:attrName>ppt_w</p:attrName>
                                        </p:attrNameLst>
                                      </p:cBhvr>
                                      <p:tavLst>
                                        <p:tav tm="0">
                                          <p:val>
                                            <p:strVal val="ppt_w"/>
                                          </p:val>
                                        </p:tav>
                                        <p:tav tm="100000">
                                          <p:val>
                                            <p:fltVal val="0"/>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D6F8F1-DCD8-D54A-814B-EE87963DA98A}"/>
              </a:ext>
            </a:extLst>
          </p:cNvPr>
          <p:cNvSpPr>
            <a:spLocks noGrp="1"/>
          </p:cNvSpPr>
          <p:nvPr>
            <p:ph type="title"/>
          </p:nvPr>
        </p:nvSpPr>
        <p:spPr/>
        <p:txBody>
          <a:bodyPr/>
          <a:lstStyle/>
          <a:p>
            <a:pPr algn="ctr"/>
            <a:r>
              <a:rPr lang="en-US" dirty="0" err="1">
                <a:effectLst>
                  <a:outerShdw blurRad="38100" dist="38100" dir="2700000" algn="tl">
                    <a:srgbClr val="000000">
                      <a:alpha val="43137"/>
                    </a:srgbClr>
                  </a:outerShdw>
                </a:effectLst>
              </a:rPr>
              <a:t>बँकेचा</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अर्थ</a:t>
            </a:r>
            <a:r>
              <a:rPr lang="en-US" dirty="0">
                <a:effectLst>
                  <a:outerShdw blurRad="38100" dist="38100" dir="2700000" algn="tl">
                    <a:srgbClr val="000000">
                      <a:alpha val="43137"/>
                    </a:srgbClr>
                  </a:outerShdw>
                </a:effectLst>
              </a:rPr>
              <a:t> </a:t>
            </a:r>
          </a:p>
        </p:txBody>
      </p:sp>
      <p:sp>
        <p:nvSpPr>
          <p:cNvPr id="3" name="Content Placeholder 2">
            <a:extLst>
              <a:ext uri="{FF2B5EF4-FFF2-40B4-BE49-F238E27FC236}">
                <a16:creationId xmlns="" xmlns:a16="http://schemas.microsoft.com/office/drawing/2014/main" id="{35028EFE-0C86-E544-B1EF-1C4D20DF2B13}"/>
              </a:ext>
            </a:extLst>
          </p:cNvPr>
          <p:cNvSpPr>
            <a:spLocks noGrp="1"/>
          </p:cNvSpPr>
          <p:nvPr>
            <p:ph idx="1"/>
          </p:nvPr>
        </p:nvSpPr>
        <p:spPr>
          <a:xfrm>
            <a:off x="1451579" y="2015732"/>
            <a:ext cx="9603275" cy="4037749"/>
          </a:xfrm>
        </p:spPr>
        <p:txBody>
          <a:bodyPr/>
          <a:lstStyle/>
          <a:p>
            <a:pPr fontAlgn="base"/>
            <a:r>
              <a:rPr lang="hi-IN" b="0" i="0" dirty="0">
                <a:solidFill>
                  <a:srgbClr val="222222"/>
                </a:solidFill>
                <a:effectLst/>
                <a:latin typeface="-apple-system"/>
              </a:rPr>
              <a:t>अधिको</a:t>
            </a:r>
            <a:r>
              <a:rPr lang="hi-IN" b="0" i="0" dirty="0">
                <a:effectLst/>
                <a:latin typeface="-apple-system"/>
              </a:rPr>
              <a:t>ष (</a:t>
            </a:r>
            <a:r>
              <a:rPr lang="hi-IN" dirty="0">
                <a:latin typeface="inherit"/>
              </a:rPr>
              <a:t>इंग्लि</a:t>
            </a:r>
            <a:r>
              <a:rPr lang="en-US" dirty="0">
                <a:latin typeface="inherit"/>
              </a:rPr>
              <a:t>श :</a:t>
            </a:r>
            <a:r>
              <a:rPr lang="hi-IN" b="0" i="0" dirty="0">
                <a:effectLst/>
                <a:latin typeface="-apple-system"/>
              </a:rPr>
              <a:t> </a:t>
            </a:r>
            <a:r>
              <a:rPr lang="en-US" b="0" i="0" dirty="0">
                <a:effectLst/>
                <a:latin typeface="-apple-system"/>
              </a:rPr>
              <a:t>Ban</a:t>
            </a:r>
            <a:r>
              <a:rPr lang="en-US" b="0" i="0" dirty="0">
                <a:solidFill>
                  <a:srgbClr val="222222"/>
                </a:solidFill>
                <a:effectLst/>
                <a:latin typeface="-apple-system"/>
              </a:rPr>
              <a:t>k) </a:t>
            </a:r>
            <a:r>
              <a:rPr lang="hi-IN" b="0" i="0" dirty="0">
                <a:solidFill>
                  <a:srgbClr val="222222"/>
                </a:solidFill>
                <a:effectLst/>
                <a:latin typeface="-apple-system"/>
              </a:rPr>
              <a:t>म्हणजे पैशाची देवाण घेवाण करणारी संस्था होय.</a:t>
            </a:r>
            <a:endParaRPr lang="en-US" b="0" i="0" dirty="0">
              <a:solidFill>
                <a:srgbClr val="222222"/>
              </a:solidFill>
              <a:effectLst/>
              <a:latin typeface="-apple-system"/>
            </a:endParaRPr>
          </a:p>
          <a:p>
            <a:pPr fontAlgn="base"/>
            <a:r>
              <a:rPr lang="hi-IN" i="0" dirty="0">
                <a:solidFill>
                  <a:srgbClr val="222222"/>
                </a:solidFill>
                <a:effectLst/>
                <a:latin typeface="-apple-system"/>
              </a:rPr>
              <a:t>बँक ही एक वि</a:t>
            </a:r>
            <a:r>
              <a:rPr lang="hi-IN" b="0" i="0" dirty="0">
                <a:solidFill>
                  <a:srgbClr val="222222"/>
                </a:solidFill>
                <a:effectLst/>
                <a:latin typeface="-apple-system"/>
              </a:rPr>
              <a:t>त्तीय संस्था आहे जी लोकांकडून पैसे गोळा करण्यासाठी आणि लोकांना </a:t>
            </a:r>
            <a:r>
              <a:rPr lang="hi-IN" dirty="0">
                <a:latin typeface="-apple-system"/>
              </a:rPr>
              <a:t>कर्ज</a:t>
            </a:r>
            <a:r>
              <a:rPr lang="en-US" dirty="0">
                <a:solidFill>
                  <a:srgbClr val="222222"/>
                </a:solidFill>
                <a:latin typeface="-apple-system"/>
              </a:rPr>
              <a:t> </a:t>
            </a:r>
            <a:r>
              <a:rPr lang="en-US" dirty="0" err="1">
                <a:solidFill>
                  <a:srgbClr val="222222"/>
                </a:solidFill>
                <a:latin typeface="-apple-system"/>
              </a:rPr>
              <a:t>दे</a:t>
            </a:r>
            <a:r>
              <a:rPr lang="hi-IN" b="0" i="0" dirty="0">
                <a:solidFill>
                  <a:srgbClr val="222222"/>
                </a:solidFill>
                <a:effectLst/>
                <a:latin typeface="-apple-system"/>
              </a:rPr>
              <a:t>ण्याचे काम करते. </a:t>
            </a:r>
          </a:p>
          <a:p>
            <a:pPr fontAlgn="base"/>
            <a:r>
              <a:rPr lang="hi-IN" b="0" i="0" dirty="0">
                <a:solidFill>
                  <a:srgbClr val="222222"/>
                </a:solidFill>
                <a:effectLst/>
                <a:latin typeface="-apple-system"/>
              </a:rPr>
              <a:t>अधिकोष हे या आर्थिक व्यवस्थेचे नवीनतम रूप असले तरी मूळ स्वरूपात सावकारी पेढ्यांच्या माध्यमातून हेच काम भारतात तसेच इतर असीरियन, सुमेरियन, चिनी अशा अनेक पुरातन संस्कृतीमध्ये गेली हजारो वर्षे चालू आहे.</a:t>
            </a:r>
          </a:p>
          <a:p>
            <a:endParaRPr lang="en-US" dirty="0"/>
          </a:p>
        </p:txBody>
      </p:sp>
    </p:spTree>
    <p:extLst>
      <p:ext uri="{BB962C8B-B14F-4D97-AF65-F5344CB8AC3E}">
        <p14:creationId xmlns:p14="http://schemas.microsoft.com/office/powerpoint/2010/main" val="423588025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500"/>
                            </p:stCondLst>
                            <p:childTnLst>
                              <p:par>
                                <p:cTn id="9" presetID="34" presetClass="emph" presetSubtype="0" fill="hold" grpId="0" nodeType="afterEffect">
                                  <p:stCondLst>
                                    <p:cond delay="500"/>
                                  </p:stCondLst>
                                  <p:iterate type="lt">
                                    <p:tmPct val="10000"/>
                                  </p:iterate>
                                  <p:childTnLst>
                                    <p:animMotion origin="layout" path="M 0.0 0.0 L 0.0 -0.07213" pathEditMode="relative" ptsTypes="">
                                      <p:cBhvr>
                                        <p:cTn id="10" dur="250" accel="50000" decel="50000" autoRev="1" fill="hold">
                                          <p:stCondLst>
                                            <p:cond delay="0"/>
                                          </p:stCondLst>
                                        </p:cTn>
                                        <p:tgtEl>
                                          <p:spTgt spid="3">
                                            <p:txEl>
                                              <p:pRg st="0" end="0"/>
                                            </p:txEl>
                                          </p:spTgt>
                                        </p:tgtEl>
                                        <p:attrNameLst>
                                          <p:attrName>ppt_x</p:attrName>
                                          <p:attrName>ppt_y</p:attrName>
                                        </p:attrNameLst>
                                      </p:cBhvr>
                                    </p:animMotion>
                                    <p:animRot by="1500000">
                                      <p:cBhvr>
                                        <p:cTn id="11" dur="125" fill="hold">
                                          <p:stCondLst>
                                            <p:cond delay="0"/>
                                          </p:stCondLst>
                                        </p:cTn>
                                        <p:tgtEl>
                                          <p:spTgt spid="3">
                                            <p:txEl>
                                              <p:pRg st="0" end="0"/>
                                            </p:txEl>
                                          </p:spTgt>
                                        </p:tgtEl>
                                        <p:attrNameLst>
                                          <p:attrName>r</p:attrName>
                                        </p:attrNameLst>
                                      </p:cBhvr>
                                    </p:animRot>
                                    <p:animRot by="-1500000">
                                      <p:cBhvr>
                                        <p:cTn id="12" dur="125" fill="hold">
                                          <p:stCondLst>
                                            <p:cond delay="125"/>
                                          </p:stCondLst>
                                        </p:cTn>
                                        <p:tgtEl>
                                          <p:spTgt spid="3">
                                            <p:txEl>
                                              <p:pRg st="0" end="0"/>
                                            </p:txEl>
                                          </p:spTgt>
                                        </p:tgtEl>
                                        <p:attrNameLst>
                                          <p:attrName>r</p:attrName>
                                        </p:attrNameLst>
                                      </p:cBhvr>
                                    </p:animRot>
                                    <p:animRot by="-1500000">
                                      <p:cBhvr>
                                        <p:cTn id="13" dur="125" fill="hold">
                                          <p:stCondLst>
                                            <p:cond delay="250"/>
                                          </p:stCondLst>
                                        </p:cTn>
                                        <p:tgtEl>
                                          <p:spTgt spid="3">
                                            <p:txEl>
                                              <p:pRg st="0" end="0"/>
                                            </p:txEl>
                                          </p:spTgt>
                                        </p:tgtEl>
                                        <p:attrNameLst>
                                          <p:attrName>r</p:attrName>
                                        </p:attrNameLst>
                                      </p:cBhvr>
                                    </p:animRot>
                                    <p:animRot by="1500000">
                                      <p:cBhvr>
                                        <p:cTn id="14" dur="125" fill="hold">
                                          <p:stCondLst>
                                            <p:cond delay="375"/>
                                          </p:stCondLst>
                                        </p:cTn>
                                        <p:tgtEl>
                                          <p:spTgt spid="3">
                                            <p:txEl>
                                              <p:pRg st="0" end="0"/>
                                            </p:txEl>
                                          </p:spTgt>
                                        </p:tgtEl>
                                        <p:attrNameLst>
                                          <p:attrName>r</p:attrName>
                                        </p:attrNameLst>
                                      </p:cBhvr>
                                    </p:animRot>
                                  </p:childTnLst>
                                </p:cTn>
                              </p:par>
                            </p:childTnLst>
                          </p:cTn>
                        </p:par>
                        <p:par>
                          <p:cTn id="15" fill="hold">
                            <p:stCondLst>
                              <p:cond delay="6350"/>
                            </p:stCondLst>
                            <p:childTnLst>
                              <p:par>
                                <p:cTn id="16" presetID="34" presetClass="emph" presetSubtype="0" fill="hold" grpId="0" nodeType="afterEffect">
                                  <p:stCondLst>
                                    <p:cond delay="500"/>
                                  </p:stCondLst>
                                  <p:iterate type="lt">
                                    <p:tmPct val="10000"/>
                                  </p:iterate>
                                  <p:childTnLst>
                                    <p:animMotion origin="layout" path="M 0.0 0.0 L 0.0 -0.07213" pathEditMode="relative" ptsTypes="">
                                      <p:cBhvr>
                                        <p:cTn id="17" dur="250" accel="50000" decel="50000" autoRev="1" fill="hold">
                                          <p:stCondLst>
                                            <p:cond delay="0"/>
                                          </p:stCondLst>
                                        </p:cTn>
                                        <p:tgtEl>
                                          <p:spTgt spid="3">
                                            <p:txEl>
                                              <p:pRg st="1" end="1"/>
                                            </p:txEl>
                                          </p:spTgt>
                                        </p:tgtEl>
                                        <p:attrNameLst>
                                          <p:attrName>ppt_x</p:attrName>
                                          <p:attrName>ppt_y</p:attrName>
                                        </p:attrNameLst>
                                      </p:cBhvr>
                                    </p:animMotion>
                                    <p:animRot by="1500000">
                                      <p:cBhvr>
                                        <p:cTn id="18" dur="125" fill="hold">
                                          <p:stCondLst>
                                            <p:cond delay="0"/>
                                          </p:stCondLst>
                                        </p:cTn>
                                        <p:tgtEl>
                                          <p:spTgt spid="3">
                                            <p:txEl>
                                              <p:pRg st="1" end="1"/>
                                            </p:txEl>
                                          </p:spTgt>
                                        </p:tgtEl>
                                        <p:attrNameLst>
                                          <p:attrName>r</p:attrName>
                                        </p:attrNameLst>
                                      </p:cBhvr>
                                    </p:animRot>
                                    <p:animRot by="-1500000">
                                      <p:cBhvr>
                                        <p:cTn id="19" dur="125" fill="hold">
                                          <p:stCondLst>
                                            <p:cond delay="125"/>
                                          </p:stCondLst>
                                        </p:cTn>
                                        <p:tgtEl>
                                          <p:spTgt spid="3">
                                            <p:txEl>
                                              <p:pRg st="1" end="1"/>
                                            </p:txEl>
                                          </p:spTgt>
                                        </p:tgtEl>
                                        <p:attrNameLst>
                                          <p:attrName>r</p:attrName>
                                        </p:attrNameLst>
                                      </p:cBhvr>
                                    </p:animRot>
                                    <p:animRot by="-1500000">
                                      <p:cBhvr>
                                        <p:cTn id="20" dur="125" fill="hold">
                                          <p:stCondLst>
                                            <p:cond delay="250"/>
                                          </p:stCondLst>
                                        </p:cTn>
                                        <p:tgtEl>
                                          <p:spTgt spid="3">
                                            <p:txEl>
                                              <p:pRg st="1" end="1"/>
                                            </p:txEl>
                                          </p:spTgt>
                                        </p:tgtEl>
                                        <p:attrNameLst>
                                          <p:attrName>r</p:attrName>
                                        </p:attrNameLst>
                                      </p:cBhvr>
                                    </p:animRot>
                                    <p:animRot by="1500000">
                                      <p:cBhvr>
                                        <p:cTn id="21" dur="125" fill="hold">
                                          <p:stCondLst>
                                            <p:cond delay="375"/>
                                          </p:stCondLst>
                                        </p:cTn>
                                        <p:tgtEl>
                                          <p:spTgt spid="3">
                                            <p:txEl>
                                              <p:pRg st="1" end="1"/>
                                            </p:txEl>
                                          </p:spTgt>
                                        </p:tgtEl>
                                        <p:attrNameLst>
                                          <p:attrName>r</p:attrName>
                                        </p:attrNameLst>
                                      </p:cBhvr>
                                    </p:animRot>
                                  </p:childTnLst>
                                </p:cTn>
                              </p:par>
                            </p:childTnLst>
                          </p:cTn>
                        </p:par>
                        <p:par>
                          <p:cTn id="22" fill="hold">
                            <p:stCondLst>
                              <p:cond delay="11400"/>
                            </p:stCondLst>
                            <p:childTnLst>
                              <p:par>
                                <p:cTn id="23" presetID="34" presetClass="emph" presetSubtype="0" fill="hold" grpId="0" nodeType="afterEffect">
                                  <p:stCondLst>
                                    <p:cond delay="500"/>
                                  </p:stCondLst>
                                  <p:iterate type="lt">
                                    <p:tmPct val="10000"/>
                                  </p:iterate>
                                  <p:childTnLst>
                                    <p:animMotion origin="layout" path="M 0.0 0.0 L 0.0 -0.07213" pathEditMode="relative" ptsTypes="">
                                      <p:cBhvr>
                                        <p:cTn id="24" dur="250" accel="50000" decel="50000" autoRev="1" fill="hold">
                                          <p:stCondLst>
                                            <p:cond delay="0"/>
                                          </p:stCondLst>
                                        </p:cTn>
                                        <p:tgtEl>
                                          <p:spTgt spid="3">
                                            <p:txEl>
                                              <p:pRg st="2" end="2"/>
                                            </p:txEl>
                                          </p:spTgt>
                                        </p:tgtEl>
                                        <p:attrNameLst>
                                          <p:attrName>ppt_x</p:attrName>
                                          <p:attrName>ppt_y</p:attrName>
                                        </p:attrNameLst>
                                      </p:cBhvr>
                                    </p:animMotion>
                                    <p:animRot by="1500000">
                                      <p:cBhvr>
                                        <p:cTn id="25" dur="125" fill="hold">
                                          <p:stCondLst>
                                            <p:cond delay="0"/>
                                          </p:stCondLst>
                                        </p:cTn>
                                        <p:tgtEl>
                                          <p:spTgt spid="3">
                                            <p:txEl>
                                              <p:pRg st="2" end="2"/>
                                            </p:txEl>
                                          </p:spTgt>
                                        </p:tgtEl>
                                        <p:attrNameLst>
                                          <p:attrName>r</p:attrName>
                                        </p:attrNameLst>
                                      </p:cBhvr>
                                    </p:animRot>
                                    <p:animRot by="-1500000">
                                      <p:cBhvr>
                                        <p:cTn id="26" dur="125" fill="hold">
                                          <p:stCondLst>
                                            <p:cond delay="125"/>
                                          </p:stCondLst>
                                        </p:cTn>
                                        <p:tgtEl>
                                          <p:spTgt spid="3">
                                            <p:txEl>
                                              <p:pRg st="2" end="2"/>
                                            </p:txEl>
                                          </p:spTgt>
                                        </p:tgtEl>
                                        <p:attrNameLst>
                                          <p:attrName>r</p:attrName>
                                        </p:attrNameLst>
                                      </p:cBhvr>
                                    </p:animRot>
                                    <p:animRot by="-1500000">
                                      <p:cBhvr>
                                        <p:cTn id="27" dur="125" fill="hold">
                                          <p:stCondLst>
                                            <p:cond delay="250"/>
                                          </p:stCondLst>
                                        </p:cTn>
                                        <p:tgtEl>
                                          <p:spTgt spid="3">
                                            <p:txEl>
                                              <p:pRg st="2" end="2"/>
                                            </p:txEl>
                                          </p:spTgt>
                                        </p:tgtEl>
                                        <p:attrNameLst>
                                          <p:attrName>r</p:attrName>
                                        </p:attrNameLst>
                                      </p:cBhvr>
                                    </p:animRot>
                                    <p:animRot by="1500000">
                                      <p:cBhvr>
                                        <p:cTn id="28"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E0AF19-5152-F44C-AFB2-26CE40BFC75F}"/>
              </a:ext>
            </a:extLst>
          </p:cNvPr>
          <p:cNvSpPr>
            <a:spLocks noGrp="1"/>
          </p:cNvSpPr>
          <p:nvPr>
            <p:ph type="title"/>
          </p:nvPr>
        </p:nvSpPr>
        <p:spPr/>
        <p:txBody>
          <a:bodyPr anchor="ctr"/>
          <a:lstStyle/>
          <a:p>
            <a:pPr algn="ctr"/>
            <a:r>
              <a:rPr lang="en-US" dirty="0" err="1">
                <a:effectLst>
                  <a:outerShdw blurRad="38100" dist="38100" dir="2700000" algn="tl">
                    <a:srgbClr val="000000">
                      <a:alpha val="43137"/>
                    </a:srgbClr>
                  </a:outerShdw>
                </a:effectLst>
              </a:rPr>
              <a:t>बँकेची</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व्याख्या</a:t>
            </a: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C9DF3CC4-1C30-8F43-AEED-5A3FB7DF8D3F}"/>
              </a:ext>
            </a:extLst>
          </p:cNvPr>
          <p:cNvSpPr>
            <a:spLocks noGrp="1"/>
          </p:cNvSpPr>
          <p:nvPr>
            <p:ph idx="1"/>
          </p:nvPr>
        </p:nvSpPr>
        <p:spPr/>
        <p:txBody>
          <a:bodyPr/>
          <a:lstStyle/>
          <a:p>
            <a:r>
              <a:rPr lang="en-US" dirty="0" err="1"/>
              <a:t>भारतीय</a:t>
            </a:r>
            <a:r>
              <a:rPr lang="en-US" dirty="0"/>
              <a:t> </a:t>
            </a:r>
            <a:r>
              <a:rPr lang="en-US" dirty="0" err="1"/>
              <a:t>बँकिंग</a:t>
            </a:r>
            <a:r>
              <a:rPr lang="en-US" dirty="0"/>
              <a:t> </a:t>
            </a:r>
            <a:r>
              <a:rPr lang="en-US" dirty="0" err="1"/>
              <a:t>कंपनी</a:t>
            </a:r>
            <a:r>
              <a:rPr lang="en-US" dirty="0"/>
              <a:t> </a:t>
            </a:r>
            <a:r>
              <a:rPr lang="en-US" dirty="0" err="1"/>
              <a:t>कायदा</a:t>
            </a:r>
            <a:r>
              <a:rPr lang="en-US" dirty="0"/>
              <a:t> :</a:t>
            </a:r>
          </a:p>
          <a:p>
            <a:pPr marL="0" indent="0">
              <a:buNone/>
            </a:pPr>
            <a:r>
              <a:rPr lang="en-US" dirty="0"/>
              <a:t> 	</a:t>
            </a:r>
            <a:r>
              <a:rPr lang="hi-IN" b="0" i="0" dirty="0">
                <a:solidFill>
                  <a:srgbClr val="222222"/>
                </a:solidFill>
                <a:effectLst/>
                <a:latin typeface="-apple-system"/>
              </a:rPr>
              <a:t>चेक, ड्राफ्ट आणि ऑर्डरद्वारे मागणीनुसार त्या रकमेच्या विनियोग व देयणासाठी सर्वसामान्यांकडून कर्ज देणे आणि जमा करणे बँकिंग व्यवसाय असे म्हणतात आणि हा व्यवसाय करणार्‍या संस्थेस बँक म्हटले जाते.</a:t>
            </a:r>
            <a:endParaRPr lang="en-US" dirty="0"/>
          </a:p>
        </p:txBody>
      </p:sp>
    </p:spTree>
    <p:extLst>
      <p:ext uri="{BB962C8B-B14F-4D97-AF65-F5344CB8AC3E}">
        <p14:creationId xmlns:p14="http://schemas.microsoft.com/office/powerpoint/2010/main" val="2959968414"/>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500"/>
                            </p:stCondLst>
                            <p:childTnLst>
                              <p:par>
                                <p:cTn id="9" presetID="1" presetClass="entr" presetSubtype="0"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par>
                          <p:cTn id="11" fill="hold">
                            <p:stCondLst>
                              <p:cond delay="3000"/>
                            </p:stCondLst>
                            <p:childTnLst>
                              <p:par>
                                <p:cTn id="12" presetID="1"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E13010-3931-0748-8F7C-4836341E95E1}"/>
              </a:ext>
            </a:extLst>
          </p:cNvPr>
          <p:cNvSpPr>
            <a:spLocks noGrp="1"/>
          </p:cNvSpPr>
          <p:nvPr>
            <p:ph type="title"/>
          </p:nvPr>
        </p:nvSpPr>
        <p:spPr>
          <a:xfrm>
            <a:off x="1154954" y="1071562"/>
            <a:ext cx="8761413" cy="609069"/>
          </a:xfrm>
        </p:spPr>
        <p:txBody>
          <a:bodyPr/>
          <a:lstStyle/>
          <a:p>
            <a:pPr algn="ctr"/>
            <a:r>
              <a:rPr lang="hi-IN" b="0" i="0" dirty="0">
                <a:effectLst>
                  <a:outerShdw blurRad="38100" dist="38100" dir="2700000" algn="tl">
                    <a:srgbClr val="000000">
                      <a:alpha val="43137"/>
                    </a:srgbClr>
                  </a:outerShdw>
                </a:effectLst>
                <a:latin typeface="Linux Libertine"/>
              </a:rPr>
              <a:t>इतिहास</a:t>
            </a: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1AD70EA2-79C2-DF48-A7DD-E61D4F061B12}"/>
              </a:ext>
            </a:extLst>
          </p:cNvPr>
          <p:cNvSpPr>
            <a:spLocks noGrp="1"/>
          </p:cNvSpPr>
          <p:nvPr>
            <p:ph idx="1"/>
          </p:nvPr>
        </p:nvSpPr>
        <p:spPr/>
        <p:txBody>
          <a:bodyPr>
            <a:normAutofit fontScale="85000" lnSpcReduction="20000"/>
          </a:bodyPr>
          <a:lstStyle/>
          <a:p>
            <a:r>
              <a:rPr lang="hi-IN" dirty="0">
                <a:solidFill>
                  <a:srgbClr val="222222"/>
                </a:solidFill>
                <a:effectLst/>
                <a:latin typeface="-apple-system"/>
              </a:rPr>
              <a:t>असिरियन आणि बॅबिलोनिया संस्कृतीत इ.स पूर्व २००० मध्ये मंदिराच्या साधकांनी व्यापाऱ्याना कर्जे दिल्याचे  उल्लेख आढळतात</a:t>
            </a:r>
            <a:r>
              <a:rPr lang="en-US" dirty="0">
                <a:solidFill>
                  <a:srgbClr val="222222"/>
                </a:solidFill>
                <a:effectLst/>
                <a:latin typeface="-apple-system"/>
              </a:rPr>
              <a:t>.</a:t>
            </a:r>
          </a:p>
          <a:p>
            <a:r>
              <a:rPr lang="hi-IN" dirty="0">
                <a:solidFill>
                  <a:srgbClr val="222222"/>
                </a:solidFill>
                <a:effectLst/>
                <a:latin typeface="-apple-system"/>
              </a:rPr>
              <a:t>या संस्कृतीमधल्या शिलालेख आणि मातीच्या छोट्या टॅब्लेट्सवर कोरलेल्या हम्मुराबी सांकेतिक भाषेत बँकिंगविषयक नियमांचा  उल्लेख आढळतो</a:t>
            </a:r>
            <a:r>
              <a:rPr lang="en-US" dirty="0">
                <a:solidFill>
                  <a:srgbClr val="222222"/>
                </a:solidFill>
                <a:effectLst/>
                <a:latin typeface="-apple-system"/>
              </a:rPr>
              <a:t>.</a:t>
            </a:r>
          </a:p>
          <a:p>
            <a:r>
              <a:rPr lang="hi-IN" dirty="0">
                <a:solidFill>
                  <a:srgbClr val="222222"/>
                </a:solidFill>
                <a:effectLst/>
                <a:latin typeface="-apple-system"/>
              </a:rPr>
              <a:t>बँकिंग इतिहासातील हा सर्वात जुना उल्लेख आहे . </a:t>
            </a:r>
            <a:endParaRPr lang="en-US" dirty="0">
              <a:solidFill>
                <a:srgbClr val="222222"/>
              </a:solidFill>
              <a:effectLst/>
              <a:latin typeface="-apple-system"/>
            </a:endParaRPr>
          </a:p>
          <a:p>
            <a:r>
              <a:rPr lang="hi-IN" dirty="0">
                <a:solidFill>
                  <a:srgbClr val="222222"/>
                </a:solidFill>
                <a:effectLst/>
                <a:latin typeface="-apple-system"/>
              </a:rPr>
              <a:t>भारतात मौर्य काळात "आदेश" नावाचे कागदपत्र त्रयस्थ व्यक्तीला सावकाराने पैसे देण्यासाठी वापरले जात असते. </a:t>
            </a:r>
            <a:endParaRPr lang="en-US" dirty="0">
              <a:solidFill>
                <a:srgbClr val="222222"/>
              </a:solidFill>
              <a:effectLst/>
              <a:latin typeface="-apple-system"/>
            </a:endParaRPr>
          </a:p>
          <a:p>
            <a:r>
              <a:rPr lang="hi-IN" dirty="0">
                <a:solidFill>
                  <a:schemeClr val="tx1"/>
                </a:solidFill>
                <a:latin typeface="-apple-system"/>
              </a:rPr>
              <a:t>हुंडी</a:t>
            </a:r>
            <a:r>
              <a:rPr lang="en-US" dirty="0">
                <a:solidFill>
                  <a:srgbClr val="6B4BA1"/>
                </a:solidFill>
                <a:latin typeface="-apple-system"/>
              </a:rPr>
              <a:t> </a:t>
            </a:r>
            <a:r>
              <a:rPr lang="hi-IN" dirty="0">
                <a:solidFill>
                  <a:srgbClr val="222222"/>
                </a:solidFill>
                <a:effectLst/>
                <a:latin typeface="-apple-system"/>
              </a:rPr>
              <a:t>व्यवहाराचा हा भारतातील पहिला उल्लेख आहे.</a:t>
            </a:r>
            <a:endParaRPr lang="en-US" dirty="0">
              <a:solidFill>
                <a:srgbClr val="222222"/>
              </a:solidFill>
              <a:effectLst/>
              <a:latin typeface="-apple-system"/>
            </a:endParaRPr>
          </a:p>
          <a:p>
            <a:r>
              <a:rPr lang="en-US" dirty="0" err="1">
                <a:solidFill>
                  <a:schemeClr val="tx1"/>
                </a:solidFill>
                <a:latin typeface="-apple-system"/>
              </a:rPr>
              <a:t>ग्री</a:t>
            </a:r>
            <a:r>
              <a:rPr lang="hi-IN" dirty="0">
                <a:solidFill>
                  <a:schemeClr val="tx1"/>
                </a:solidFill>
                <a:latin typeface="-apple-system"/>
              </a:rPr>
              <a:t>क</a:t>
            </a:r>
            <a:r>
              <a:rPr lang="en-US" dirty="0">
                <a:solidFill>
                  <a:srgbClr val="222222"/>
                </a:solidFill>
                <a:latin typeface="-apple-system"/>
              </a:rPr>
              <a:t> </a:t>
            </a:r>
            <a:r>
              <a:rPr lang="hi-IN" dirty="0">
                <a:solidFill>
                  <a:srgbClr val="222222"/>
                </a:solidFill>
                <a:effectLst/>
                <a:latin typeface="-apple-system"/>
              </a:rPr>
              <a:t>तसेच </a:t>
            </a:r>
            <a:r>
              <a:rPr lang="hi-IN" dirty="0">
                <a:solidFill>
                  <a:schemeClr val="tx1"/>
                </a:solidFill>
                <a:latin typeface="-apple-system"/>
              </a:rPr>
              <a:t>रोमन साम्राज्यात</a:t>
            </a:r>
            <a:r>
              <a:rPr lang="hi-IN" dirty="0">
                <a:solidFill>
                  <a:schemeClr val="tx1"/>
                </a:solidFill>
                <a:effectLst/>
                <a:latin typeface="-apple-system"/>
              </a:rPr>
              <a:t> मं</a:t>
            </a:r>
            <a:r>
              <a:rPr lang="hi-IN" dirty="0">
                <a:solidFill>
                  <a:srgbClr val="222222"/>
                </a:solidFill>
                <a:effectLst/>
                <a:latin typeface="-apple-system"/>
              </a:rPr>
              <a:t>दिरात बसणारे </a:t>
            </a:r>
            <a:r>
              <a:rPr lang="hi-IN" dirty="0">
                <a:solidFill>
                  <a:schemeClr val="tx1"/>
                </a:solidFill>
                <a:latin typeface="-apple-system"/>
              </a:rPr>
              <a:t>सावकार</a:t>
            </a:r>
            <a:r>
              <a:rPr lang="hi-IN" dirty="0">
                <a:solidFill>
                  <a:srgbClr val="222222"/>
                </a:solidFill>
                <a:effectLst/>
                <a:latin typeface="-apple-system"/>
              </a:rPr>
              <a:t> पैसे ठेवणे आणि कर्जाऊ देणे असे </a:t>
            </a:r>
            <a:r>
              <a:rPr lang="hi-IN" dirty="0">
                <a:solidFill>
                  <a:schemeClr val="tx1"/>
                </a:solidFill>
                <a:latin typeface="-apple-system"/>
              </a:rPr>
              <a:t>व्यवहार</a:t>
            </a:r>
            <a:r>
              <a:rPr lang="en-US" dirty="0">
                <a:solidFill>
                  <a:srgbClr val="222222"/>
                </a:solidFill>
                <a:latin typeface="-apple-system"/>
              </a:rPr>
              <a:t> </a:t>
            </a:r>
            <a:r>
              <a:rPr lang="hi-IN" dirty="0">
                <a:solidFill>
                  <a:srgbClr val="222222"/>
                </a:solidFill>
                <a:effectLst/>
                <a:latin typeface="-apple-system"/>
              </a:rPr>
              <a:t>करत असत.</a:t>
            </a:r>
            <a:endParaRPr lang="en-US" dirty="0"/>
          </a:p>
        </p:txBody>
      </p:sp>
    </p:spTree>
    <p:extLst>
      <p:ext uri="{BB962C8B-B14F-4D97-AF65-F5344CB8AC3E}">
        <p14:creationId xmlns:p14="http://schemas.microsoft.com/office/powerpoint/2010/main" val="2941970459"/>
      </p:ext>
    </p:extLst>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1000"/>
                            </p:stCondLst>
                            <p:childTnLst>
                              <p:par>
                                <p:cTn id="9" presetID="22" presetClass="entr" presetSubtype="4"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2000"/>
                            </p:stCondLst>
                            <p:childTnLst>
                              <p:par>
                                <p:cTn id="13" presetID="22" presetClass="entr" presetSubtype="4" fill="hold" grpId="0" nodeType="afterEffect">
                                  <p:stCondLst>
                                    <p:cond delay="50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par>
                          <p:cTn id="16" fill="hold">
                            <p:stCondLst>
                              <p:cond delay="3000"/>
                            </p:stCondLst>
                            <p:childTnLst>
                              <p:par>
                                <p:cTn id="17" presetID="22" presetClass="entr" presetSubtype="4" fill="hold" grpId="0" nodeType="after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par>
                          <p:cTn id="20" fill="hold">
                            <p:stCondLst>
                              <p:cond delay="4000"/>
                            </p:stCondLst>
                            <p:childTnLst>
                              <p:par>
                                <p:cTn id="21" presetID="22" presetClass="entr" presetSubtype="4"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par>
                          <p:cTn id="24" fill="hold">
                            <p:stCondLst>
                              <p:cond delay="5000"/>
                            </p:stCondLst>
                            <p:childTnLst>
                              <p:par>
                                <p:cTn id="25" presetID="22" presetClass="entr" presetSubtype="4" fill="hold" grpId="0"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par>
                          <p:cTn id="28" fill="hold">
                            <p:stCondLst>
                              <p:cond delay="6000"/>
                            </p:stCondLst>
                            <p:childTnLst>
                              <p:par>
                                <p:cTn id="29" presetID="22" presetClass="entr" presetSubtype="4" fill="hold" grpId="0" nodeType="afterEffect">
                                  <p:stCondLst>
                                    <p:cond delay="5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4E1C85-A01A-924D-A6D4-9D88EB7A9045}"/>
              </a:ext>
            </a:extLst>
          </p:cNvPr>
          <p:cNvSpPr>
            <a:spLocks noGrp="1"/>
          </p:cNvSpPr>
          <p:nvPr>
            <p:ph type="title"/>
          </p:nvPr>
        </p:nvSpPr>
        <p:spPr>
          <a:xfrm>
            <a:off x="1841807" y="465190"/>
            <a:ext cx="9603275" cy="1049235"/>
          </a:xfrm>
        </p:spPr>
        <p:txBody>
          <a:bodyPr/>
          <a:lstStyle/>
          <a:p>
            <a:endParaRPr lang="en-US"/>
          </a:p>
        </p:txBody>
      </p:sp>
      <p:sp>
        <p:nvSpPr>
          <p:cNvPr id="3" name="Content Placeholder 2">
            <a:extLst>
              <a:ext uri="{FF2B5EF4-FFF2-40B4-BE49-F238E27FC236}">
                <a16:creationId xmlns="" xmlns:a16="http://schemas.microsoft.com/office/drawing/2014/main" id="{BE150156-C8E4-494A-A0A1-C13E66590054}"/>
              </a:ext>
            </a:extLst>
          </p:cNvPr>
          <p:cNvSpPr>
            <a:spLocks noGrp="1"/>
          </p:cNvSpPr>
          <p:nvPr>
            <p:ph idx="1"/>
          </p:nvPr>
        </p:nvSpPr>
        <p:spPr>
          <a:xfrm>
            <a:off x="1154954" y="2603499"/>
            <a:ext cx="8825659" cy="825500"/>
          </a:xfrm>
        </p:spPr>
        <p:txBody>
          <a:bodyPr/>
          <a:lstStyle/>
          <a:p>
            <a:r>
              <a:rPr lang="hi-IN" b="0" i="0" dirty="0">
                <a:solidFill>
                  <a:srgbClr val="54595D"/>
                </a:solidFill>
                <a:effectLst/>
                <a:latin typeface="-apple-system"/>
              </a:rPr>
              <a:t>हम्मुराबीच्या मातीपासून बनलेल्या विटांवर व्याजाने दिलेल्या कर्जांचा उल्लेख आहे</a:t>
            </a:r>
            <a:endParaRPr lang="en-US" dirty="0"/>
          </a:p>
        </p:txBody>
      </p:sp>
      <p:pic>
        <p:nvPicPr>
          <p:cNvPr id="4" name="Picture 4">
            <a:extLst>
              <a:ext uri="{FF2B5EF4-FFF2-40B4-BE49-F238E27FC236}">
                <a16:creationId xmlns="" xmlns:a16="http://schemas.microsoft.com/office/drawing/2014/main" id="{C97741C6-FA55-C749-81E9-9A6B54B1FF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4206" y="3214150"/>
            <a:ext cx="2585786" cy="298426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365785252"/>
      </p:ext>
    </p:extLst>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6" presetClass="entr" presetSubtype="0"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895110-BBC3-6F49-A561-83A3BA50024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A22632DF-7511-EA48-8489-F77C474B79B4}"/>
              </a:ext>
            </a:extLst>
          </p:cNvPr>
          <p:cNvSpPr>
            <a:spLocks noGrp="1"/>
          </p:cNvSpPr>
          <p:nvPr>
            <p:ph idx="1"/>
          </p:nvPr>
        </p:nvSpPr>
        <p:spPr>
          <a:xfrm>
            <a:off x="1451579" y="2015731"/>
            <a:ext cx="9603275" cy="2181221"/>
          </a:xfrm>
        </p:spPr>
        <p:txBody>
          <a:bodyPr/>
          <a:lstStyle/>
          <a:p>
            <a:r>
              <a:rPr lang="hi-IN" b="0" i="0" dirty="0">
                <a:solidFill>
                  <a:srgbClr val="222222"/>
                </a:solidFill>
                <a:effectLst/>
                <a:latin typeface="-apple-system"/>
              </a:rPr>
              <a:t>ख्रिस्ताच्या दोन हजार वर्षांपूर्वी, कर्ज देण्याची प्रथा प्रचलित होती. </a:t>
            </a:r>
            <a:endParaRPr lang="en-US" b="0" i="0" dirty="0">
              <a:solidFill>
                <a:srgbClr val="222222"/>
              </a:solidFill>
              <a:effectLst/>
              <a:latin typeface="-apple-system"/>
            </a:endParaRPr>
          </a:p>
          <a:p>
            <a:r>
              <a:rPr lang="hi-IN" dirty="0">
                <a:latin typeface="-apple-system"/>
              </a:rPr>
              <a:t>मनुस्मृतीत</a:t>
            </a:r>
            <a:r>
              <a:rPr lang="en-US" dirty="0">
                <a:solidFill>
                  <a:srgbClr val="222222"/>
                </a:solidFill>
                <a:latin typeface="-apple-system"/>
              </a:rPr>
              <a:t> </a:t>
            </a:r>
            <a:r>
              <a:rPr lang="hi-IN" b="0" i="0" dirty="0">
                <a:solidFill>
                  <a:srgbClr val="222222"/>
                </a:solidFill>
                <a:effectLst/>
                <a:latin typeface="-apple-system"/>
              </a:rPr>
              <a:t>व्याजाच्या बदल्यात कर्ज देण्याचे पुरेसे संकेत आहेत. </a:t>
            </a:r>
            <a:endParaRPr lang="en-US" b="0" i="0" dirty="0">
              <a:solidFill>
                <a:srgbClr val="222222"/>
              </a:solidFill>
              <a:effectLst/>
              <a:latin typeface="-apple-system"/>
            </a:endParaRPr>
          </a:p>
          <a:p>
            <a:r>
              <a:rPr lang="en-US" b="0" i="0" strike="noStrike" dirty="0" err="1">
                <a:effectLst/>
                <a:latin typeface="-apple-system"/>
              </a:rPr>
              <a:t>कौटिल्य</a:t>
            </a:r>
            <a:r>
              <a:rPr lang="hi-IN" b="0" i="0" dirty="0">
                <a:solidFill>
                  <a:srgbClr val="222222"/>
                </a:solidFill>
                <a:effectLst/>
                <a:latin typeface="-apple-system"/>
              </a:rPr>
              <a:t> </a:t>
            </a:r>
            <a:r>
              <a:rPr lang="en-US" b="0" i="0" dirty="0" err="1">
                <a:solidFill>
                  <a:srgbClr val="222222"/>
                </a:solidFill>
                <a:effectLst/>
                <a:latin typeface="-apple-system"/>
              </a:rPr>
              <a:t>यांचे</a:t>
            </a:r>
            <a:r>
              <a:rPr lang="en-US" b="0" i="0" dirty="0">
                <a:solidFill>
                  <a:srgbClr val="222222"/>
                </a:solidFill>
                <a:effectLst/>
                <a:latin typeface="-apple-system"/>
              </a:rPr>
              <a:t> </a:t>
            </a:r>
            <a:r>
              <a:rPr lang="en-US" b="0" i="0" dirty="0" err="1">
                <a:solidFill>
                  <a:srgbClr val="222222"/>
                </a:solidFill>
                <a:effectLst/>
                <a:latin typeface="-apple-system"/>
              </a:rPr>
              <a:t>अर्थशास्त्र</a:t>
            </a:r>
            <a:r>
              <a:rPr lang="en-US" b="0" i="0" dirty="0">
                <a:solidFill>
                  <a:srgbClr val="222222"/>
                </a:solidFill>
                <a:effectLst/>
                <a:latin typeface="-apple-system"/>
              </a:rPr>
              <a:t> (</a:t>
            </a:r>
            <a:r>
              <a:rPr lang="en-US" b="0" i="0" dirty="0" err="1">
                <a:solidFill>
                  <a:srgbClr val="222222"/>
                </a:solidFill>
                <a:effectLst/>
                <a:latin typeface="-apple-system"/>
              </a:rPr>
              <a:t>ग्रंथ</a:t>
            </a:r>
            <a:r>
              <a:rPr lang="en-US" b="0" i="0" dirty="0">
                <a:solidFill>
                  <a:srgbClr val="222222"/>
                </a:solidFill>
                <a:effectLst/>
                <a:latin typeface="-apple-system"/>
              </a:rPr>
              <a:t>) </a:t>
            </a:r>
            <a:r>
              <a:rPr lang="en-US" b="0" i="0" dirty="0" err="1">
                <a:solidFill>
                  <a:srgbClr val="222222"/>
                </a:solidFill>
                <a:effectLst/>
                <a:latin typeface="-apple-system"/>
              </a:rPr>
              <a:t>हे</a:t>
            </a:r>
            <a:r>
              <a:rPr lang="hi-IN" b="0" i="0" dirty="0">
                <a:solidFill>
                  <a:srgbClr val="222222"/>
                </a:solidFill>
                <a:effectLst/>
                <a:latin typeface="-apple-system"/>
              </a:rPr>
              <a:t> देखील दर्शविते की प्राचीन काळी सावकारांचे राज्य होते, परंतु व्याज दर आणि आकारण्याची रक्कम आज एकसारखी नव्हती. </a:t>
            </a:r>
            <a:r>
              <a:rPr lang="en-US" b="0" i="0" dirty="0">
                <a:solidFill>
                  <a:srgbClr val="222222"/>
                </a:solidFill>
                <a:effectLst/>
                <a:latin typeface="-apple-system"/>
              </a:rPr>
              <a:t> </a:t>
            </a:r>
            <a:endParaRPr lang="en-US" dirty="0"/>
          </a:p>
        </p:txBody>
      </p:sp>
    </p:spTree>
    <p:extLst>
      <p:ext uri="{BB962C8B-B14F-4D97-AF65-F5344CB8AC3E}">
        <p14:creationId xmlns:p14="http://schemas.microsoft.com/office/powerpoint/2010/main" val="277855979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3331B8-D7FD-0640-B896-7149514C09D0}"/>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9FCBCF58-018E-8147-B5C0-E48932F71E6B}"/>
              </a:ext>
            </a:extLst>
          </p:cNvPr>
          <p:cNvSpPr>
            <a:spLocks noGrp="1"/>
          </p:cNvSpPr>
          <p:nvPr>
            <p:ph idx="1"/>
          </p:nvPr>
        </p:nvSpPr>
        <p:spPr/>
        <p:txBody>
          <a:bodyPr/>
          <a:lstStyle/>
          <a:p>
            <a:r>
              <a:rPr lang="hi-IN" b="0" i="0" dirty="0">
                <a:solidFill>
                  <a:srgbClr val="222222"/>
                </a:solidFill>
                <a:effectLst/>
                <a:latin typeface="-apple-system"/>
              </a:rPr>
              <a:t>आधुनिक अधिकोषांची जडणघडण मुख्यत्वे इटलीमधील </a:t>
            </a:r>
            <a:r>
              <a:rPr lang="hi-IN" dirty="0">
                <a:latin typeface="-apple-system"/>
              </a:rPr>
              <a:t>फ्लोरेन्स</a:t>
            </a:r>
            <a:r>
              <a:rPr lang="hi-IN" b="0" i="0" dirty="0">
                <a:solidFill>
                  <a:srgbClr val="222222"/>
                </a:solidFill>
                <a:effectLst/>
                <a:latin typeface="-apple-system"/>
              </a:rPr>
              <a:t>, </a:t>
            </a:r>
            <a:r>
              <a:rPr lang="hi-IN" dirty="0">
                <a:latin typeface="-apple-system"/>
              </a:rPr>
              <a:t>जिनोआ</a:t>
            </a:r>
            <a:r>
              <a:rPr lang="hi-IN" b="0" i="0" dirty="0">
                <a:solidFill>
                  <a:srgbClr val="222222"/>
                </a:solidFill>
                <a:effectLst/>
                <a:latin typeface="-apple-system"/>
              </a:rPr>
              <a:t>, </a:t>
            </a:r>
            <a:r>
              <a:rPr lang="hi-IN" dirty="0">
                <a:latin typeface="-apple-system"/>
              </a:rPr>
              <a:t>व्हेनिस</a:t>
            </a:r>
            <a:r>
              <a:rPr lang="en-US" dirty="0">
                <a:latin typeface="-apple-system"/>
              </a:rPr>
              <a:t> </a:t>
            </a:r>
            <a:r>
              <a:rPr lang="en-US" dirty="0" err="1">
                <a:latin typeface="-apple-system"/>
              </a:rPr>
              <a:t>या</a:t>
            </a:r>
            <a:r>
              <a:rPr lang="hi-IN" b="0" i="0" dirty="0">
                <a:solidFill>
                  <a:srgbClr val="222222"/>
                </a:solidFill>
                <a:effectLst/>
                <a:latin typeface="-apple-system"/>
              </a:rPr>
              <a:t> शहरात झाली. </a:t>
            </a:r>
            <a:endParaRPr lang="en-US" b="0" i="0" dirty="0">
              <a:solidFill>
                <a:srgbClr val="222222"/>
              </a:solidFill>
              <a:effectLst/>
              <a:latin typeface="-apple-system"/>
            </a:endParaRPr>
          </a:p>
          <a:p>
            <a:r>
              <a:rPr lang="hi-IN" b="0" i="0" dirty="0">
                <a:solidFill>
                  <a:srgbClr val="222222"/>
                </a:solidFill>
                <a:effectLst/>
                <a:latin typeface="-apple-system"/>
              </a:rPr>
              <a:t>मध्ययुगीन तसेच प्रबोधन काळातील </a:t>
            </a:r>
            <a:r>
              <a:rPr lang="hi-IN" dirty="0">
                <a:latin typeface="-apple-system"/>
              </a:rPr>
              <a:t>युरोपमध्ये</a:t>
            </a:r>
            <a:r>
              <a:rPr lang="hi-IN" b="0" i="0" dirty="0">
                <a:solidFill>
                  <a:srgbClr val="222222"/>
                </a:solidFill>
                <a:effectLst/>
                <a:latin typeface="-apple-system"/>
              </a:rPr>
              <a:t> बार्डी आणि पेरुझ्झी या कुटुंबीयांनी चालवलेल्या अधिकोषांच्या शाखा अनेक शहरात होत्या. </a:t>
            </a:r>
            <a:endParaRPr lang="en-US" b="0" i="0" dirty="0">
              <a:solidFill>
                <a:srgbClr val="222222"/>
              </a:solidFill>
              <a:effectLst/>
              <a:latin typeface="-apple-system"/>
            </a:endParaRPr>
          </a:p>
          <a:p>
            <a:r>
              <a:rPr lang="hi-IN" b="0" i="0" dirty="0">
                <a:solidFill>
                  <a:srgbClr val="222222"/>
                </a:solidFill>
                <a:effectLst/>
                <a:latin typeface="-apple-system"/>
              </a:rPr>
              <a:t>१३९७ साली उघडलेली जिओव्हानी मेडिची यांची मेडिची बँक संपूर्ण युरोपात प्रसिद्ध होती. </a:t>
            </a:r>
            <a:endParaRPr lang="en-US" b="0" i="0" dirty="0">
              <a:solidFill>
                <a:srgbClr val="222222"/>
              </a:solidFill>
              <a:effectLst/>
              <a:latin typeface="-apple-system"/>
            </a:endParaRPr>
          </a:p>
          <a:p>
            <a:r>
              <a:rPr lang="hi-IN" b="0" i="0" dirty="0">
                <a:solidFill>
                  <a:srgbClr val="222222"/>
                </a:solidFill>
                <a:effectLst/>
                <a:latin typeface="-apple-system"/>
              </a:rPr>
              <a:t>अधिकोष व्यवसायाच्या या प्रगतीमुळेच ल्यूका दी बर्गो पासिओली यांनी द्विनोंदी </a:t>
            </a:r>
            <a:r>
              <a:rPr lang="hi-IN" dirty="0">
                <a:latin typeface="-apple-system"/>
              </a:rPr>
              <a:t>लेखांकनाची</a:t>
            </a:r>
            <a:r>
              <a:rPr lang="en-US" dirty="0">
                <a:solidFill>
                  <a:srgbClr val="222222"/>
                </a:solidFill>
                <a:latin typeface="-apple-system"/>
              </a:rPr>
              <a:t> </a:t>
            </a:r>
            <a:r>
              <a:rPr lang="hi-IN" b="0" i="0" dirty="0">
                <a:solidFill>
                  <a:srgbClr val="222222"/>
                </a:solidFill>
                <a:effectLst/>
                <a:latin typeface="-apple-system"/>
              </a:rPr>
              <a:t>पद्धत शोधून काढली.</a:t>
            </a:r>
            <a:endParaRPr lang="en-US" dirty="0"/>
          </a:p>
        </p:txBody>
      </p:sp>
    </p:spTree>
    <p:extLst>
      <p:ext uri="{BB962C8B-B14F-4D97-AF65-F5344CB8AC3E}">
        <p14:creationId xmlns:p14="http://schemas.microsoft.com/office/powerpoint/2010/main" val="186884684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1000"/>
                            </p:stCondLst>
                            <p:childTnLst>
                              <p:par>
                                <p:cTn id="9" presetID="16" presetClass="entr" presetSubtype="2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2000"/>
                            </p:stCondLst>
                            <p:childTnLst>
                              <p:par>
                                <p:cTn id="13" presetID="16" presetClass="entr" presetSubtype="21"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3000"/>
                            </p:stCondLst>
                            <p:childTnLst>
                              <p:par>
                                <p:cTn id="17" presetID="16" presetClass="entr" presetSubtype="21"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5FE0EF-4042-444F-8AD2-5446878B8204}"/>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B5F3807E-3074-254F-9A13-1968931DFF78}"/>
              </a:ext>
            </a:extLst>
          </p:cNvPr>
          <p:cNvSpPr>
            <a:spLocks noGrp="1"/>
          </p:cNvSpPr>
          <p:nvPr>
            <p:ph idx="1"/>
          </p:nvPr>
        </p:nvSpPr>
        <p:spPr>
          <a:xfrm>
            <a:off x="1451579" y="2015732"/>
            <a:ext cx="9603275" cy="3663549"/>
          </a:xfrm>
        </p:spPr>
        <p:txBody>
          <a:bodyPr>
            <a:normAutofit/>
          </a:bodyPr>
          <a:lstStyle/>
          <a:p>
            <a:r>
              <a:rPr lang="hi-IN" b="0" i="0" dirty="0">
                <a:solidFill>
                  <a:srgbClr val="222222"/>
                </a:solidFill>
                <a:effectLst/>
                <a:latin typeface="-apple-system"/>
              </a:rPr>
              <a:t>१७७० साली सुरु झालेली 'बँक ऑफ हिंदुस्तान ' ही भारतातील पहिली बँक. </a:t>
            </a:r>
            <a:endParaRPr lang="en-US" b="0" i="0" dirty="0">
              <a:solidFill>
                <a:srgbClr val="222222"/>
              </a:solidFill>
              <a:effectLst/>
              <a:latin typeface="-apple-system"/>
            </a:endParaRPr>
          </a:p>
          <a:p>
            <a:r>
              <a:rPr lang="hi-IN" b="0" i="0" dirty="0">
                <a:solidFill>
                  <a:srgbClr val="222222"/>
                </a:solidFill>
                <a:effectLst/>
                <a:latin typeface="-apple-system"/>
              </a:rPr>
              <a:t>१८२६ साली ही बँक बंद पडली. </a:t>
            </a:r>
            <a:endParaRPr lang="en-US" b="0" i="0" dirty="0">
              <a:solidFill>
                <a:srgbClr val="222222"/>
              </a:solidFill>
              <a:effectLst/>
              <a:latin typeface="-apple-system"/>
            </a:endParaRPr>
          </a:p>
          <a:p>
            <a:r>
              <a:rPr lang="hi-IN" b="0" i="0" dirty="0">
                <a:solidFill>
                  <a:srgbClr val="222222"/>
                </a:solidFill>
                <a:effectLst/>
                <a:latin typeface="-apple-system"/>
              </a:rPr>
              <a:t>जून १८०६मधे </a:t>
            </a:r>
            <a:r>
              <a:rPr lang="hi-IN" dirty="0">
                <a:latin typeface="-apple-system"/>
              </a:rPr>
              <a:t>कलकत्ता</a:t>
            </a:r>
            <a:r>
              <a:rPr lang="hi-IN" b="0" i="0" dirty="0">
                <a:solidFill>
                  <a:srgbClr val="222222"/>
                </a:solidFill>
                <a:effectLst/>
                <a:latin typeface="-apple-system"/>
              </a:rPr>
              <a:t> येथे सुरू झालेली बँक ऑफ कलकत्ता हिचे नाव बदलून १८०९ मध्ये बँक ऑफ बेंगाल ठेवले गेले. </a:t>
            </a:r>
            <a:endParaRPr lang="en-US" b="0" i="0" dirty="0">
              <a:solidFill>
                <a:srgbClr val="222222"/>
              </a:solidFill>
              <a:effectLst/>
              <a:latin typeface="-apple-system"/>
            </a:endParaRPr>
          </a:p>
          <a:p>
            <a:r>
              <a:rPr lang="hi-IN" b="0" i="0" dirty="0">
                <a:solidFill>
                  <a:srgbClr val="222222"/>
                </a:solidFill>
                <a:effectLst/>
                <a:latin typeface="-apple-system"/>
              </a:rPr>
              <a:t>तत्कालीन ब्रिटीश सरकारने १८४० मध्ये बँक ऑफ बॉम्बे आणि १८४३ मध्ये बँक ऑफ </a:t>
            </a:r>
            <a:r>
              <a:rPr lang="hi-IN" dirty="0">
                <a:latin typeface="-apple-system"/>
              </a:rPr>
              <a:t>मद्रा</a:t>
            </a:r>
            <a:r>
              <a:rPr lang="en-US" dirty="0">
                <a:latin typeface="-apple-system"/>
              </a:rPr>
              <a:t>स </a:t>
            </a:r>
            <a:r>
              <a:rPr lang="en-US" dirty="0" err="1">
                <a:latin typeface="-apple-system"/>
              </a:rPr>
              <a:t>सुरू</a:t>
            </a:r>
            <a:r>
              <a:rPr lang="en-US" dirty="0">
                <a:latin typeface="-apple-system"/>
              </a:rPr>
              <a:t> </a:t>
            </a:r>
            <a:r>
              <a:rPr lang="hi-IN" b="0" i="0" dirty="0">
                <a:solidFill>
                  <a:srgbClr val="222222"/>
                </a:solidFill>
                <a:effectLst/>
                <a:latin typeface="-apple-system"/>
              </a:rPr>
              <a:t>केल्या. </a:t>
            </a:r>
            <a:endParaRPr lang="en-US" b="0" i="0" dirty="0">
              <a:solidFill>
                <a:srgbClr val="222222"/>
              </a:solidFill>
              <a:effectLst/>
              <a:latin typeface="-apple-system"/>
            </a:endParaRPr>
          </a:p>
          <a:p>
            <a:r>
              <a:rPr lang="hi-IN" b="0" i="0" dirty="0">
                <a:solidFill>
                  <a:srgbClr val="222222"/>
                </a:solidFill>
                <a:effectLst/>
                <a:latin typeface="-apple-system"/>
              </a:rPr>
              <a:t>१९२१ मध्ये या तिन्ही बँका एकत्र करून 'इम्पीरियल बँक ऑफ इंडिया ' बनवली गेली. </a:t>
            </a:r>
            <a:endParaRPr lang="en-US" b="0" i="0" dirty="0">
              <a:solidFill>
                <a:srgbClr val="222222"/>
              </a:solidFill>
              <a:effectLst/>
              <a:latin typeface="-apple-system"/>
            </a:endParaRPr>
          </a:p>
          <a:p>
            <a:r>
              <a:rPr lang="hi-IN" b="0" i="0" dirty="0">
                <a:solidFill>
                  <a:srgbClr val="222222"/>
                </a:solidFill>
                <a:effectLst/>
                <a:latin typeface="-apple-system"/>
              </a:rPr>
              <a:t>१९५५ मध्ये या बँकेचे नाव बद</a:t>
            </a:r>
            <a:r>
              <a:rPr lang="hi-IN" i="0" dirty="0">
                <a:solidFill>
                  <a:srgbClr val="222222"/>
                </a:solidFill>
                <a:effectLst/>
                <a:latin typeface="-apple-system"/>
              </a:rPr>
              <a:t>लून </a:t>
            </a:r>
            <a:r>
              <a:rPr lang="hi-IN" dirty="0">
                <a:latin typeface="inherit"/>
              </a:rPr>
              <a:t>भारतीय स्टेट</a:t>
            </a:r>
            <a:r>
              <a:rPr lang="en-US" dirty="0">
                <a:latin typeface="inherit"/>
              </a:rPr>
              <a:t>  </a:t>
            </a:r>
            <a:r>
              <a:rPr lang="en-US" dirty="0" err="1">
                <a:latin typeface="inherit"/>
              </a:rPr>
              <a:t>बँक</a:t>
            </a:r>
            <a:r>
              <a:rPr lang="en-US" dirty="0">
                <a:latin typeface="inherit"/>
              </a:rPr>
              <a:t> </a:t>
            </a:r>
            <a:r>
              <a:rPr lang="en-US" dirty="0" err="1">
                <a:latin typeface="inherit"/>
              </a:rPr>
              <a:t>केले</a:t>
            </a:r>
            <a:r>
              <a:rPr lang="hi-IN" i="0" dirty="0">
                <a:effectLst/>
                <a:latin typeface="-apple-system"/>
              </a:rPr>
              <a:t> </a:t>
            </a:r>
            <a:r>
              <a:rPr lang="hi-IN" i="0" dirty="0">
                <a:solidFill>
                  <a:srgbClr val="222222"/>
                </a:solidFill>
                <a:effectLst/>
                <a:latin typeface="-apple-system"/>
              </a:rPr>
              <a:t>गेले</a:t>
            </a:r>
            <a:endParaRPr lang="en-US" dirty="0"/>
          </a:p>
        </p:txBody>
      </p:sp>
    </p:spTree>
    <p:extLst>
      <p:ext uri="{BB962C8B-B14F-4D97-AF65-F5344CB8AC3E}">
        <p14:creationId xmlns:p14="http://schemas.microsoft.com/office/powerpoint/2010/main" val="279533481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2000"/>
                            </p:stCondLst>
                            <p:childTnLst>
                              <p:par>
                                <p:cTn id="13" presetID="22" presetClass="entr" presetSubtype="4" fill="hold" grpId="0"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3000"/>
                            </p:stCondLst>
                            <p:childTnLst>
                              <p:par>
                                <p:cTn id="17" presetID="22" presetClass="entr" presetSubtype="4" fill="hold" grpId="0"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4000"/>
                            </p:stCondLst>
                            <p:childTnLst>
                              <p:par>
                                <p:cTn id="21" presetID="22" presetClass="entr" presetSubtype="4" fill="hold" grpId="0"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5000"/>
                            </p:stCondLst>
                            <p:childTnLst>
                              <p:par>
                                <p:cTn id="25" presetID="22" presetClass="entr" presetSubtype="4" fill="hold" grpId="0"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1433FD-10CF-CC41-B57C-628B248F585A}"/>
              </a:ext>
            </a:extLst>
          </p:cNvPr>
          <p:cNvSpPr>
            <a:spLocks noGrp="1"/>
          </p:cNvSpPr>
          <p:nvPr>
            <p:ph type="title"/>
          </p:nvPr>
        </p:nvSpPr>
        <p:spPr/>
        <p:txBody>
          <a:bodyPr anchor="ctr"/>
          <a:lstStyle/>
          <a:p>
            <a:pPr algn="ctr"/>
            <a:r>
              <a:rPr lang="hi-IN" b="0" i="0" dirty="0">
                <a:solidFill>
                  <a:srgbClr val="222222"/>
                </a:solidFill>
                <a:effectLst>
                  <a:outerShdw blurRad="38100" dist="38100" dir="2700000" algn="tl">
                    <a:srgbClr val="000000">
                      <a:alpha val="43137"/>
                    </a:srgbClr>
                  </a:outerShdw>
                </a:effectLst>
                <a:latin typeface="Linux Libertine"/>
              </a:rPr>
              <a:t>सुविधा</a:t>
            </a:r>
            <a:endParaRPr lang="en-US"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 xmlns:a16="http://schemas.microsoft.com/office/drawing/2014/main" id="{E9D423B1-311A-064A-8A9F-08E1675DC2F0}"/>
              </a:ext>
            </a:extLst>
          </p:cNvPr>
          <p:cNvSpPr>
            <a:spLocks noGrp="1"/>
          </p:cNvSpPr>
          <p:nvPr>
            <p:ph idx="1"/>
          </p:nvPr>
        </p:nvSpPr>
        <p:spPr>
          <a:xfrm>
            <a:off x="1451579" y="2015732"/>
            <a:ext cx="4959936" cy="3450613"/>
          </a:xfrm>
        </p:spPr>
        <p:txBody>
          <a:bodyPr>
            <a:normAutofit/>
          </a:bodyPr>
          <a:lstStyle/>
          <a:p>
            <a:pPr fontAlgn="base"/>
            <a:r>
              <a:rPr lang="hi-IN" b="0" i="0" dirty="0">
                <a:solidFill>
                  <a:srgbClr val="222222"/>
                </a:solidFill>
                <a:effectLst/>
                <a:latin typeface="-apple-system"/>
              </a:rPr>
              <a:t>१) </a:t>
            </a:r>
            <a:r>
              <a:rPr lang="hi-IN" dirty="0">
                <a:latin typeface="inherit"/>
              </a:rPr>
              <a:t>बचत खाते</a:t>
            </a:r>
            <a:endParaRPr lang="hi-IN" b="0" i="0" dirty="0">
              <a:effectLst/>
              <a:latin typeface="-apple-system"/>
            </a:endParaRPr>
          </a:p>
          <a:p>
            <a:pPr fontAlgn="base"/>
            <a:r>
              <a:rPr lang="hi-IN" b="0" i="0" dirty="0">
                <a:effectLst/>
                <a:latin typeface="-apple-system"/>
              </a:rPr>
              <a:t>२) </a:t>
            </a:r>
            <a:r>
              <a:rPr lang="hi-IN" dirty="0">
                <a:latin typeface="inherit"/>
              </a:rPr>
              <a:t>चालू खाते</a:t>
            </a:r>
            <a:endParaRPr lang="hi-IN" b="0" i="0" dirty="0">
              <a:effectLst/>
              <a:latin typeface="-apple-system"/>
            </a:endParaRPr>
          </a:p>
          <a:p>
            <a:pPr fontAlgn="base"/>
            <a:r>
              <a:rPr lang="hi-IN" b="0" i="0" dirty="0">
                <a:effectLst/>
                <a:latin typeface="-apple-system"/>
              </a:rPr>
              <a:t>३) </a:t>
            </a:r>
            <a:r>
              <a:rPr lang="hi-IN" dirty="0">
                <a:latin typeface="inherit"/>
              </a:rPr>
              <a:t>रोख पत खाते</a:t>
            </a:r>
            <a:endParaRPr lang="hi-IN" b="0" i="0" dirty="0">
              <a:effectLst/>
              <a:latin typeface="-apple-system"/>
            </a:endParaRPr>
          </a:p>
          <a:p>
            <a:pPr fontAlgn="base"/>
            <a:r>
              <a:rPr lang="hi-IN" b="0" i="0" dirty="0">
                <a:effectLst/>
                <a:latin typeface="-apple-system"/>
              </a:rPr>
              <a:t>४) विविध प्रकारच्या </a:t>
            </a:r>
            <a:r>
              <a:rPr lang="hi-IN" dirty="0">
                <a:latin typeface="inherit"/>
              </a:rPr>
              <a:t>मुदत </a:t>
            </a:r>
            <a:r>
              <a:rPr lang="en-US" dirty="0" err="1">
                <a:latin typeface="inherit"/>
              </a:rPr>
              <a:t>ठेव</a:t>
            </a:r>
            <a:r>
              <a:rPr lang="hi-IN" b="0" i="0" dirty="0">
                <a:effectLst/>
                <a:latin typeface="-apple-system"/>
              </a:rPr>
              <a:t> योजना</a:t>
            </a:r>
          </a:p>
          <a:p>
            <a:pPr fontAlgn="base"/>
            <a:r>
              <a:rPr lang="hi-IN" b="0" i="0" dirty="0">
                <a:effectLst/>
                <a:latin typeface="-apple-system"/>
              </a:rPr>
              <a:t>५) विविध प्रकारच्या </a:t>
            </a:r>
            <a:r>
              <a:rPr lang="en-US" dirty="0">
                <a:latin typeface="inherit"/>
              </a:rPr>
              <a:t>क</a:t>
            </a:r>
            <a:r>
              <a:rPr lang="hi-IN" dirty="0">
                <a:latin typeface="inherit"/>
              </a:rPr>
              <a:t>र्ज</a:t>
            </a:r>
            <a:r>
              <a:rPr lang="en-US" u="none" strike="noStrike" dirty="0">
                <a:latin typeface="-apple-system"/>
              </a:rPr>
              <a:t> </a:t>
            </a:r>
            <a:r>
              <a:rPr lang="en-US" u="none" strike="noStrike" dirty="0" err="1">
                <a:latin typeface="-apple-system"/>
              </a:rPr>
              <a:t>यो</a:t>
            </a:r>
            <a:r>
              <a:rPr lang="hi-IN" b="0" i="0" dirty="0">
                <a:effectLst/>
                <a:latin typeface="-apple-system"/>
              </a:rPr>
              <a:t>जना</a:t>
            </a:r>
          </a:p>
          <a:p>
            <a:pPr fontAlgn="base"/>
            <a:r>
              <a:rPr lang="hi-IN" b="0" i="0" dirty="0">
                <a:effectLst/>
                <a:latin typeface="-apple-system"/>
              </a:rPr>
              <a:t>६) </a:t>
            </a:r>
            <a:r>
              <a:rPr lang="hi-IN" dirty="0">
                <a:latin typeface="inherit"/>
              </a:rPr>
              <a:t>सुरक्षा जमा कक्</a:t>
            </a:r>
            <a:r>
              <a:rPr lang="en-US" dirty="0">
                <a:latin typeface="inherit"/>
              </a:rPr>
              <a:t>ष</a:t>
            </a:r>
            <a:endParaRPr lang="hi-IN" b="0" i="0" dirty="0">
              <a:effectLst/>
              <a:latin typeface="-apple-system"/>
            </a:endParaRPr>
          </a:p>
          <a:p>
            <a:pPr fontAlgn="base"/>
            <a:r>
              <a:rPr lang="hi-IN" b="0" i="0" dirty="0">
                <a:effectLst/>
                <a:latin typeface="-apple-system"/>
              </a:rPr>
              <a:t>७) बँक हमी</a:t>
            </a:r>
          </a:p>
          <a:p>
            <a:endParaRPr lang="en-US" dirty="0"/>
          </a:p>
        </p:txBody>
      </p:sp>
      <p:sp>
        <p:nvSpPr>
          <p:cNvPr id="10" name="Content Placeholder 2">
            <a:extLst>
              <a:ext uri="{FF2B5EF4-FFF2-40B4-BE49-F238E27FC236}">
                <a16:creationId xmlns="" xmlns:a16="http://schemas.microsoft.com/office/drawing/2014/main" id="{5BD46E45-AEC1-314F-94CA-752AC94D95B6}"/>
              </a:ext>
            </a:extLst>
          </p:cNvPr>
          <p:cNvSpPr>
            <a:spLocks noGrp="1"/>
          </p:cNvSpPr>
          <p:nvPr>
            <p:ph idx="1"/>
          </p:nvPr>
        </p:nvSpPr>
        <p:spPr>
          <a:xfrm>
            <a:off x="6096000" y="2177710"/>
            <a:ext cx="4959936" cy="3450613"/>
          </a:xfrm>
        </p:spPr>
        <p:txBody>
          <a:bodyPr>
            <a:normAutofit fontScale="40000" lnSpcReduction="20000"/>
          </a:bodyPr>
          <a:lstStyle/>
          <a:p>
            <a:pPr fontAlgn="base"/>
            <a:r>
              <a:rPr lang="hi-IN" sz="4200" b="0" i="0" dirty="0">
                <a:solidFill>
                  <a:srgbClr val="222222"/>
                </a:solidFill>
                <a:effectLst/>
                <a:latin typeface="-apple-system"/>
              </a:rPr>
              <a:t>८)</a:t>
            </a:r>
            <a:r>
              <a:rPr lang="hi-IN" sz="4200" b="0" i="0" dirty="0">
                <a:effectLst/>
                <a:latin typeface="-apple-system"/>
              </a:rPr>
              <a:t> </a:t>
            </a:r>
            <a:r>
              <a:rPr lang="hi-IN" sz="4200" dirty="0">
                <a:latin typeface="inherit"/>
              </a:rPr>
              <a:t>पत पत्र</a:t>
            </a:r>
            <a:r>
              <a:rPr lang="en-US" sz="4200" dirty="0">
                <a:latin typeface="-apple-system"/>
              </a:rPr>
              <a:t> </a:t>
            </a:r>
            <a:r>
              <a:rPr lang="en-US" sz="4200" dirty="0" err="1">
                <a:latin typeface="-apple-system"/>
              </a:rPr>
              <a:t>व्य</a:t>
            </a:r>
            <a:r>
              <a:rPr lang="hi-IN" sz="4200" b="0" i="0" dirty="0">
                <a:effectLst/>
                <a:latin typeface="-apple-system"/>
              </a:rPr>
              <a:t>वहार</a:t>
            </a:r>
          </a:p>
          <a:p>
            <a:pPr fontAlgn="base"/>
            <a:r>
              <a:rPr lang="hi-IN" sz="4200" b="0" i="0" dirty="0">
                <a:effectLst/>
                <a:latin typeface="-apple-system"/>
              </a:rPr>
              <a:t>९) </a:t>
            </a:r>
            <a:r>
              <a:rPr lang="hi-IN" sz="4200" dirty="0">
                <a:latin typeface="inherit"/>
              </a:rPr>
              <a:t>हुंडी</a:t>
            </a:r>
            <a:r>
              <a:rPr lang="en-US" sz="4200" dirty="0">
                <a:latin typeface="-apple-system"/>
              </a:rPr>
              <a:t> </a:t>
            </a:r>
            <a:r>
              <a:rPr lang="en-US" sz="4200" dirty="0" err="1">
                <a:latin typeface="-apple-system"/>
              </a:rPr>
              <a:t>व्</a:t>
            </a:r>
            <a:r>
              <a:rPr lang="hi-IN" sz="4200" b="0" i="0" dirty="0">
                <a:effectLst/>
                <a:latin typeface="-apple-system"/>
              </a:rPr>
              <a:t>यवहार</a:t>
            </a:r>
          </a:p>
          <a:p>
            <a:pPr fontAlgn="base"/>
            <a:r>
              <a:rPr lang="hi-IN" sz="4200" b="0" i="0" dirty="0">
                <a:effectLst/>
                <a:latin typeface="-apple-system"/>
              </a:rPr>
              <a:t>१०) </a:t>
            </a:r>
            <a:r>
              <a:rPr lang="hi-IN" sz="4200" dirty="0">
                <a:latin typeface="inherit"/>
              </a:rPr>
              <a:t>वि</a:t>
            </a:r>
            <a:r>
              <a:rPr lang="en-US" sz="4200" dirty="0" err="1">
                <a:latin typeface="inherit"/>
              </a:rPr>
              <a:t>मा</a:t>
            </a:r>
            <a:r>
              <a:rPr lang="hi-IN" sz="4200" b="0" i="0" dirty="0">
                <a:effectLst/>
                <a:latin typeface="-apple-system"/>
              </a:rPr>
              <a:t> विक्री</a:t>
            </a:r>
          </a:p>
          <a:p>
            <a:pPr fontAlgn="base"/>
            <a:r>
              <a:rPr lang="hi-IN" sz="4200" b="0" i="0" dirty="0">
                <a:effectLst/>
                <a:latin typeface="-apple-system"/>
              </a:rPr>
              <a:t>११) परदेशात पैसे पाठवणे</a:t>
            </a:r>
          </a:p>
          <a:p>
            <a:pPr fontAlgn="base"/>
            <a:r>
              <a:rPr lang="hi-IN" sz="4200" b="0" i="0" dirty="0">
                <a:effectLst/>
                <a:latin typeface="-apple-system"/>
              </a:rPr>
              <a:t>१२) </a:t>
            </a:r>
            <a:r>
              <a:rPr lang="hi-IN" sz="4200" dirty="0">
                <a:latin typeface="inherit"/>
              </a:rPr>
              <a:t>कर संकलन</a:t>
            </a:r>
            <a:endParaRPr lang="hi-IN" sz="4200" b="0" i="0" dirty="0">
              <a:effectLst/>
              <a:latin typeface="-apple-system"/>
            </a:endParaRPr>
          </a:p>
          <a:p>
            <a:pPr fontAlgn="base"/>
            <a:r>
              <a:rPr lang="hi-IN" sz="4200" b="0" i="0" dirty="0">
                <a:effectLst/>
                <a:latin typeface="-apple-system"/>
              </a:rPr>
              <a:t>१३) देय रकमांची वसुली (</a:t>
            </a:r>
            <a:r>
              <a:rPr lang="hi-IN" sz="4200" dirty="0">
                <a:latin typeface="inherit"/>
              </a:rPr>
              <a:t>इंग्लिश</a:t>
            </a:r>
            <a:r>
              <a:rPr lang="en-US" sz="4200" dirty="0">
                <a:latin typeface="-apple-system"/>
              </a:rPr>
              <a:t> </a:t>
            </a:r>
            <a:r>
              <a:rPr lang="hi-IN" sz="4200" b="0" i="0" dirty="0">
                <a:effectLst/>
                <a:latin typeface="-apple-system"/>
              </a:rPr>
              <a:t>: </a:t>
            </a:r>
            <a:r>
              <a:rPr lang="en-US" sz="4200" b="0" i="0" dirty="0">
                <a:effectLst/>
                <a:latin typeface="-apple-system"/>
              </a:rPr>
              <a:t>Bill Collection)</a:t>
            </a:r>
          </a:p>
          <a:p>
            <a:pPr fontAlgn="base"/>
            <a:r>
              <a:rPr lang="hi-IN" sz="4200" b="0" i="0" dirty="0" smtClean="0">
                <a:effectLst/>
                <a:latin typeface="-apple-system"/>
              </a:rPr>
              <a:t>१४) </a:t>
            </a:r>
            <a:r>
              <a:rPr lang="hi-IN" sz="4200" b="0" i="0" dirty="0">
                <a:effectLst/>
                <a:latin typeface="-apple-system"/>
              </a:rPr>
              <a:t>इलेक्ट्रॉनिक पद्धतीने पैसे हस्तांतरण सुविध</a:t>
            </a:r>
          </a:p>
          <a:p>
            <a:endParaRPr lang="en-US" dirty="0"/>
          </a:p>
        </p:txBody>
      </p:sp>
    </p:spTree>
    <p:extLst>
      <p:ext uri="{BB962C8B-B14F-4D97-AF65-F5344CB8AC3E}">
        <p14:creationId xmlns:p14="http://schemas.microsoft.com/office/powerpoint/2010/main" val="2183389040"/>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500"/>
                            </p:stCondLst>
                            <p:childTnLst>
                              <p:par>
                                <p:cTn id="9" presetID="22" presetClass="entr" presetSubtype="4"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3500"/>
                            </p:stCondLst>
                            <p:childTnLst>
                              <p:par>
                                <p:cTn id="13" presetID="22" presetClass="entr" presetSubtype="4" fill="hold" grpId="0" nodeType="afterEffect">
                                  <p:stCondLst>
                                    <p:cond delay="50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par>
                          <p:cTn id="16" fill="hold">
                            <p:stCondLst>
                              <p:cond delay="4500"/>
                            </p:stCondLst>
                            <p:childTnLst>
                              <p:par>
                                <p:cTn id="17" presetID="22" presetClass="entr" presetSubtype="4" fill="hold" grpId="0" nodeType="after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par>
                          <p:cTn id="20" fill="hold">
                            <p:stCondLst>
                              <p:cond delay="5500"/>
                            </p:stCondLst>
                            <p:childTnLst>
                              <p:par>
                                <p:cTn id="21" presetID="22" presetClass="entr" presetSubtype="4"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childTnLst>
                          </p:cTn>
                        </p:par>
                        <p:par>
                          <p:cTn id="24" fill="hold">
                            <p:stCondLst>
                              <p:cond delay="6500"/>
                            </p:stCondLst>
                            <p:childTnLst>
                              <p:par>
                                <p:cTn id="25" presetID="22" presetClass="entr" presetSubtype="4" fill="hold" grpId="0"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par>
                          <p:cTn id="28" fill="hold">
                            <p:stCondLst>
                              <p:cond delay="7500"/>
                            </p:stCondLst>
                            <p:childTnLst>
                              <p:par>
                                <p:cTn id="29" presetID="22" presetClass="entr" presetSubtype="4" fill="hold" grpId="0" nodeType="afterEffect">
                                  <p:stCondLst>
                                    <p:cond delay="5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500"/>
                                        <p:tgtEl>
                                          <p:spTgt spid="3">
                                            <p:txEl>
                                              <p:pRg st="5" end="5"/>
                                            </p:txEl>
                                          </p:spTgt>
                                        </p:tgtEl>
                                      </p:cBhvr>
                                    </p:animEffect>
                                  </p:childTnLst>
                                </p:cTn>
                              </p:par>
                            </p:childTnLst>
                          </p:cTn>
                        </p:par>
                        <p:par>
                          <p:cTn id="32" fill="hold">
                            <p:stCondLst>
                              <p:cond delay="8500"/>
                            </p:stCondLst>
                            <p:childTnLst>
                              <p:par>
                                <p:cTn id="33" presetID="22" presetClass="entr" presetSubtype="4" fill="hold" grpId="0" nodeType="afterEffect">
                                  <p:stCondLst>
                                    <p:cond delay="50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down)">
                                      <p:cBhvr>
                                        <p:cTn id="35" dur="500"/>
                                        <p:tgtEl>
                                          <p:spTgt spid="3">
                                            <p:txEl>
                                              <p:pRg st="6" end="6"/>
                                            </p:txEl>
                                          </p:spTgt>
                                        </p:tgtEl>
                                      </p:cBhvr>
                                    </p:animEffect>
                                  </p:childTnLst>
                                </p:cTn>
                              </p:par>
                            </p:childTnLst>
                          </p:cTn>
                        </p:par>
                        <p:par>
                          <p:cTn id="36" fill="hold">
                            <p:stCondLst>
                              <p:cond delay="9500"/>
                            </p:stCondLst>
                            <p:childTnLst>
                              <p:par>
                                <p:cTn id="37" presetID="22" presetClass="entr" presetSubtype="4" fill="hold" grpId="0" nodeType="afterEffect">
                                  <p:stCondLst>
                                    <p:cond delay="500"/>
                                  </p:stCondLst>
                                  <p:childTnLst>
                                    <p:set>
                                      <p:cBhvr>
                                        <p:cTn id="38" dur="1" fill="hold">
                                          <p:stCondLst>
                                            <p:cond delay="0"/>
                                          </p:stCondLst>
                                        </p:cTn>
                                        <p:tgtEl>
                                          <p:spTgt spid="10">
                                            <p:txEl>
                                              <p:pRg st="0" end="0"/>
                                            </p:txEl>
                                          </p:spTgt>
                                        </p:tgtEl>
                                        <p:attrNameLst>
                                          <p:attrName>style.visibility</p:attrName>
                                        </p:attrNameLst>
                                      </p:cBhvr>
                                      <p:to>
                                        <p:strVal val="visible"/>
                                      </p:to>
                                    </p:set>
                                    <p:animEffect transition="in" filter="wipe(down)">
                                      <p:cBhvr>
                                        <p:cTn id="39" dur="500"/>
                                        <p:tgtEl>
                                          <p:spTgt spid="10">
                                            <p:txEl>
                                              <p:pRg st="0" end="0"/>
                                            </p:txEl>
                                          </p:spTgt>
                                        </p:tgtEl>
                                      </p:cBhvr>
                                    </p:animEffect>
                                  </p:childTnLst>
                                </p:cTn>
                              </p:par>
                            </p:childTnLst>
                          </p:cTn>
                        </p:par>
                        <p:par>
                          <p:cTn id="40" fill="hold">
                            <p:stCondLst>
                              <p:cond delay="10500"/>
                            </p:stCondLst>
                            <p:childTnLst>
                              <p:par>
                                <p:cTn id="41" presetID="22" presetClass="entr" presetSubtype="4" fill="hold" grpId="0" nodeType="afterEffect">
                                  <p:stCondLst>
                                    <p:cond delay="500"/>
                                  </p:stCondLst>
                                  <p:childTnLst>
                                    <p:set>
                                      <p:cBhvr>
                                        <p:cTn id="42" dur="1" fill="hold">
                                          <p:stCondLst>
                                            <p:cond delay="0"/>
                                          </p:stCondLst>
                                        </p:cTn>
                                        <p:tgtEl>
                                          <p:spTgt spid="10">
                                            <p:txEl>
                                              <p:pRg st="1" end="1"/>
                                            </p:txEl>
                                          </p:spTgt>
                                        </p:tgtEl>
                                        <p:attrNameLst>
                                          <p:attrName>style.visibility</p:attrName>
                                        </p:attrNameLst>
                                      </p:cBhvr>
                                      <p:to>
                                        <p:strVal val="visible"/>
                                      </p:to>
                                    </p:set>
                                    <p:animEffect transition="in" filter="wipe(down)">
                                      <p:cBhvr>
                                        <p:cTn id="43" dur="500"/>
                                        <p:tgtEl>
                                          <p:spTgt spid="10">
                                            <p:txEl>
                                              <p:pRg st="1" end="1"/>
                                            </p:txEl>
                                          </p:spTgt>
                                        </p:tgtEl>
                                      </p:cBhvr>
                                    </p:animEffect>
                                  </p:childTnLst>
                                </p:cTn>
                              </p:par>
                            </p:childTnLst>
                          </p:cTn>
                        </p:par>
                        <p:par>
                          <p:cTn id="44" fill="hold">
                            <p:stCondLst>
                              <p:cond delay="11500"/>
                            </p:stCondLst>
                            <p:childTnLst>
                              <p:par>
                                <p:cTn id="45" presetID="22" presetClass="entr" presetSubtype="4" fill="hold" grpId="0" nodeType="afterEffect">
                                  <p:stCondLst>
                                    <p:cond delay="500"/>
                                  </p:stCondLst>
                                  <p:childTnLst>
                                    <p:set>
                                      <p:cBhvr>
                                        <p:cTn id="46" dur="1" fill="hold">
                                          <p:stCondLst>
                                            <p:cond delay="0"/>
                                          </p:stCondLst>
                                        </p:cTn>
                                        <p:tgtEl>
                                          <p:spTgt spid="10">
                                            <p:txEl>
                                              <p:pRg st="2" end="2"/>
                                            </p:txEl>
                                          </p:spTgt>
                                        </p:tgtEl>
                                        <p:attrNameLst>
                                          <p:attrName>style.visibility</p:attrName>
                                        </p:attrNameLst>
                                      </p:cBhvr>
                                      <p:to>
                                        <p:strVal val="visible"/>
                                      </p:to>
                                    </p:set>
                                    <p:animEffect transition="in" filter="wipe(down)">
                                      <p:cBhvr>
                                        <p:cTn id="47" dur="500"/>
                                        <p:tgtEl>
                                          <p:spTgt spid="10">
                                            <p:txEl>
                                              <p:pRg st="2" end="2"/>
                                            </p:txEl>
                                          </p:spTgt>
                                        </p:tgtEl>
                                      </p:cBhvr>
                                    </p:animEffect>
                                  </p:childTnLst>
                                </p:cTn>
                              </p:par>
                            </p:childTnLst>
                          </p:cTn>
                        </p:par>
                        <p:par>
                          <p:cTn id="48" fill="hold">
                            <p:stCondLst>
                              <p:cond delay="12500"/>
                            </p:stCondLst>
                            <p:childTnLst>
                              <p:par>
                                <p:cTn id="49" presetID="22" presetClass="entr" presetSubtype="4" fill="hold" grpId="0" nodeType="afterEffect">
                                  <p:stCondLst>
                                    <p:cond delay="500"/>
                                  </p:stCondLst>
                                  <p:childTnLst>
                                    <p:set>
                                      <p:cBhvr>
                                        <p:cTn id="50" dur="1" fill="hold">
                                          <p:stCondLst>
                                            <p:cond delay="0"/>
                                          </p:stCondLst>
                                        </p:cTn>
                                        <p:tgtEl>
                                          <p:spTgt spid="10">
                                            <p:txEl>
                                              <p:pRg st="3" end="3"/>
                                            </p:txEl>
                                          </p:spTgt>
                                        </p:tgtEl>
                                        <p:attrNameLst>
                                          <p:attrName>style.visibility</p:attrName>
                                        </p:attrNameLst>
                                      </p:cBhvr>
                                      <p:to>
                                        <p:strVal val="visible"/>
                                      </p:to>
                                    </p:set>
                                    <p:animEffect transition="in" filter="wipe(down)">
                                      <p:cBhvr>
                                        <p:cTn id="51" dur="500"/>
                                        <p:tgtEl>
                                          <p:spTgt spid="10">
                                            <p:txEl>
                                              <p:pRg st="3" end="3"/>
                                            </p:txEl>
                                          </p:spTgt>
                                        </p:tgtEl>
                                      </p:cBhvr>
                                    </p:animEffect>
                                  </p:childTnLst>
                                </p:cTn>
                              </p:par>
                            </p:childTnLst>
                          </p:cTn>
                        </p:par>
                        <p:par>
                          <p:cTn id="52" fill="hold">
                            <p:stCondLst>
                              <p:cond delay="13500"/>
                            </p:stCondLst>
                            <p:childTnLst>
                              <p:par>
                                <p:cTn id="53" presetID="22" presetClass="entr" presetSubtype="4" fill="hold" grpId="0" nodeType="afterEffect">
                                  <p:stCondLst>
                                    <p:cond delay="500"/>
                                  </p:stCondLst>
                                  <p:childTnLst>
                                    <p:set>
                                      <p:cBhvr>
                                        <p:cTn id="54" dur="1" fill="hold">
                                          <p:stCondLst>
                                            <p:cond delay="0"/>
                                          </p:stCondLst>
                                        </p:cTn>
                                        <p:tgtEl>
                                          <p:spTgt spid="10">
                                            <p:txEl>
                                              <p:pRg st="4" end="4"/>
                                            </p:txEl>
                                          </p:spTgt>
                                        </p:tgtEl>
                                        <p:attrNameLst>
                                          <p:attrName>style.visibility</p:attrName>
                                        </p:attrNameLst>
                                      </p:cBhvr>
                                      <p:to>
                                        <p:strVal val="visible"/>
                                      </p:to>
                                    </p:set>
                                    <p:animEffect transition="in" filter="wipe(down)">
                                      <p:cBhvr>
                                        <p:cTn id="55" dur="500"/>
                                        <p:tgtEl>
                                          <p:spTgt spid="10">
                                            <p:txEl>
                                              <p:pRg st="4" end="4"/>
                                            </p:txEl>
                                          </p:spTgt>
                                        </p:tgtEl>
                                      </p:cBhvr>
                                    </p:animEffect>
                                  </p:childTnLst>
                                </p:cTn>
                              </p:par>
                            </p:childTnLst>
                          </p:cTn>
                        </p:par>
                        <p:par>
                          <p:cTn id="56" fill="hold">
                            <p:stCondLst>
                              <p:cond delay="14500"/>
                            </p:stCondLst>
                            <p:childTnLst>
                              <p:par>
                                <p:cTn id="57" presetID="22" presetClass="entr" presetSubtype="4" fill="hold" grpId="0" nodeType="afterEffect">
                                  <p:stCondLst>
                                    <p:cond delay="500"/>
                                  </p:stCondLst>
                                  <p:childTnLst>
                                    <p:set>
                                      <p:cBhvr>
                                        <p:cTn id="58" dur="1" fill="hold">
                                          <p:stCondLst>
                                            <p:cond delay="0"/>
                                          </p:stCondLst>
                                        </p:cTn>
                                        <p:tgtEl>
                                          <p:spTgt spid="10">
                                            <p:txEl>
                                              <p:pRg st="5" end="5"/>
                                            </p:txEl>
                                          </p:spTgt>
                                        </p:tgtEl>
                                        <p:attrNameLst>
                                          <p:attrName>style.visibility</p:attrName>
                                        </p:attrNameLst>
                                      </p:cBhvr>
                                      <p:to>
                                        <p:strVal val="visible"/>
                                      </p:to>
                                    </p:set>
                                    <p:animEffect transition="in" filter="wipe(down)">
                                      <p:cBhvr>
                                        <p:cTn id="59" dur="500"/>
                                        <p:tgtEl>
                                          <p:spTgt spid="10">
                                            <p:txEl>
                                              <p:pRg st="5" end="5"/>
                                            </p:txEl>
                                          </p:spTgt>
                                        </p:tgtEl>
                                      </p:cBhvr>
                                    </p:animEffect>
                                  </p:childTnLst>
                                </p:cTn>
                              </p:par>
                            </p:childTnLst>
                          </p:cTn>
                        </p:par>
                        <p:par>
                          <p:cTn id="60" fill="hold">
                            <p:stCondLst>
                              <p:cond delay="15500"/>
                            </p:stCondLst>
                            <p:childTnLst>
                              <p:par>
                                <p:cTn id="61" presetID="22" presetClass="entr" presetSubtype="4" fill="hold" grpId="0" nodeType="afterEffect">
                                  <p:stCondLst>
                                    <p:cond delay="500"/>
                                  </p:stCondLst>
                                  <p:childTnLst>
                                    <p:set>
                                      <p:cBhvr>
                                        <p:cTn id="62" dur="1" fill="hold">
                                          <p:stCondLst>
                                            <p:cond delay="0"/>
                                          </p:stCondLst>
                                        </p:cTn>
                                        <p:tgtEl>
                                          <p:spTgt spid="10">
                                            <p:txEl>
                                              <p:pRg st="6" end="6"/>
                                            </p:txEl>
                                          </p:spTgt>
                                        </p:tgtEl>
                                        <p:attrNameLst>
                                          <p:attrName>style.visibility</p:attrName>
                                        </p:attrNameLst>
                                      </p:cBhvr>
                                      <p:to>
                                        <p:strVal val="visible"/>
                                      </p:to>
                                    </p:set>
                                    <p:animEffect transition="in" filter="wipe(down)">
                                      <p:cBhvr>
                                        <p:cTn id="63"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8</TotalTime>
  <Words>187</Words>
  <Application>Microsoft Office PowerPoint</Application>
  <PresentationFormat>Custom</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Gallery</vt:lpstr>
      <vt:lpstr>राधानगरी महाविद्यालय, राधानगरी  </vt:lpstr>
      <vt:lpstr>बँकेचा अर्थ </vt:lpstr>
      <vt:lpstr>बँकेची व्याख्या</vt:lpstr>
      <vt:lpstr>इतिहास</vt:lpstr>
      <vt:lpstr>PowerPoint Presentation</vt:lpstr>
      <vt:lpstr>PowerPoint Presentation</vt:lpstr>
      <vt:lpstr>PowerPoint Presentation</vt:lpstr>
      <vt:lpstr>PowerPoint Presentation</vt:lpstr>
      <vt:lpstr>सुविधा</vt:lpstr>
      <vt:lpstr>बँकिंग सेवा</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राधानगरी महाविद्यालय, राधानगरी</dc:title>
  <dc:creator>Unknown User</dc:creator>
  <cp:lastModifiedBy>Nitin</cp:lastModifiedBy>
  <cp:revision>8</cp:revision>
  <dcterms:created xsi:type="dcterms:W3CDTF">2020-01-06T18:46:06Z</dcterms:created>
  <dcterms:modified xsi:type="dcterms:W3CDTF">2020-01-12T13:42:37Z</dcterms:modified>
</cp:coreProperties>
</file>