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Book Antiqua" pitchFamily="18" charset="0"/>
      <p:regular r:id="rId13"/>
      <p:bold r:id="rId14"/>
      <p:italic r:id="rId15"/>
      <p:boldItalic r:id="rId16"/>
    </p:embeddedFont>
    <p:embeddedFont>
      <p:font typeface="Lucida Sans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554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sz="4800" b="1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sz="4800" b="1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sz="2200" b="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85786" y="1000108"/>
            <a:ext cx="7772400" cy="485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Lucida Sans"/>
              <a:buNone/>
            </a:pPr>
            <a:r>
              <a:rPr lang="en-IN" sz="4400" b="1">
                <a:solidFill>
                  <a:srgbClr val="FFFF00"/>
                </a:solidFill>
              </a:rPr>
              <a:t>राधानगरी महाविद्यालय, राधानगरी</a:t>
            </a:r>
            <a:br>
              <a:rPr lang="en-IN" sz="4400" b="1">
                <a:solidFill>
                  <a:srgbClr val="FFFF00"/>
                </a:solidFill>
              </a:rPr>
            </a:br>
            <a:r>
              <a:rPr lang="en-IN" sz="4400" b="1">
                <a:solidFill>
                  <a:srgbClr val="FFFF00"/>
                </a:solidFill>
              </a:rPr>
              <a:t/>
            </a:r>
            <a:br>
              <a:rPr lang="en-IN" sz="4400" b="1">
                <a:solidFill>
                  <a:srgbClr val="FFFF00"/>
                </a:solidFill>
              </a:rPr>
            </a:br>
            <a:r>
              <a:rPr lang="en-IN"/>
              <a:t>अर्थशास्त्र विभाग</a:t>
            </a:r>
            <a:br>
              <a:rPr lang="en-IN"/>
            </a:br>
            <a:r>
              <a:rPr lang="en-IN" sz="2200">
                <a:solidFill>
                  <a:schemeClr val="lt1"/>
                </a:solidFill>
              </a:rPr>
              <a:t>भारतीय अर्थव्यवस्था</a:t>
            </a:r>
            <a:r>
              <a:rPr lang="en-IN"/>
              <a:t/>
            </a:r>
            <a:br>
              <a:rPr lang="en-IN"/>
            </a:br>
            <a:r>
              <a:rPr lang="en-IN"/>
              <a:t/>
            </a:r>
            <a:br>
              <a:rPr lang="en-IN"/>
            </a:b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857356" y="478632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IN"/>
              <a:t>बी, ए, भाग 1</a:t>
            </a:r>
            <a:endParaRPr/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IN"/>
              <a:t>सेमिस्टर 1</a:t>
            </a:r>
            <a:endParaRPr/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IN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भारताची लोकसंख्या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285852" y="1571612"/>
            <a:ext cx="6858048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प्रस्तावना </a:t>
            </a: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I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I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कोणत्याही देशाची प्रगती ही त्या देशाची लोकसंख्या आणि तेथिल नैसर्गिक साधनसंपत्ती यावर अवलंबून असते. विकसनशील देशात वेगाने वाढणारी लोकसंख्या ही एक गंभीर समस्या ठरते.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endParaRPr sz="3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70"/>
              <a:buChar char="▣"/>
            </a:pPr>
            <a:r>
              <a:rPr lang="en-IN" sz="1800">
                <a:solidFill>
                  <a:schemeClr val="dk1"/>
                </a:solidFill>
              </a:rPr>
              <a:t>लोकसंख्येचे आकारमान : </a:t>
            </a:r>
            <a:r>
              <a:rPr lang="en-IN" sz="1800"/>
              <a:t>लोकसंख्येच्या आकारमानाचा विचार करता भारताच्या लोकसंख्येचा आकार खुपच मोठा आहे. लोकसंख्येच्या आकारावरून भारताचा जगात दुसरा क्रमांक लागतो. जगाच्या एकुण क्षेत्रफळापैकी जवळ जवळ 2.4 % भूमी भारताच्या वाट्याला आलेली आहे. तर जगाच्या एकूण लोकसंख्येपैकी 16.7 % लोकसंख्या भारतात रहाते. </a:t>
            </a:r>
            <a:endParaRPr/>
          </a:p>
          <a:p>
            <a:pPr marL="548640" lvl="0" indent="-41148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</a:pPr>
            <a:r>
              <a:rPr lang="en-IN" sz="1800"/>
              <a:t>	भारतात पहिली जनगणना 1881 मध्ये झाली. त्यानंतर दर 10 वर्षातून एकदा भारतात नियमीतपणे शिरगणती केली जाते. भारताच्या लोकसंख्या वाढीची कल्पना तक्ता क्रमांक 1 वरून येईल.</a:t>
            </a: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0" y="428604"/>
            <a:ext cx="67537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भारताच्या लोकसंख्येचे आकारमान आणि वाढीची कारणे :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IN" sz="3690"/>
              <a:t>भारताची लोकसंख्या तक्ता</a:t>
            </a:r>
            <a:br>
              <a:rPr lang="en-IN" sz="3690"/>
            </a:br>
            <a:endParaRPr sz="3690"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n-IN" sz="1800">
                <a:solidFill>
                  <a:schemeClr val="dk1"/>
                </a:solidFill>
              </a:rPr>
              <a:t>जनगणना वर्ष	लोकसंख्या (कोटीमख्ये	लोकसंख्येतील वार्षिक वाढ (कोटीमध्ये</a:t>
            </a:r>
            <a:r>
              <a:rPr lang="en-IN" sz="1800"/>
              <a:t>)</a:t>
            </a:r>
            <a:endParaRPr/>
          </a:p>
          <a:p>
            <a:pPr marL="548640" lvl="0" indent="-41148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</a:pPr>
            <a:endParaRPr sz="1800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248"/>
              <a:buNone/>
            </a:pPr>
            <a:r>
              <a:rPr lang="en-IN" sz="1920"/>
              <a:t>	</a:t>
            </a:r>
            <a:r>
              <a:rPr lang="en-IN" sz="2240" b="1">
                <a:solidFill>
                  <a:srgbClr val="533366"/>
                </a:solidFill>
              </a:rPr>
              <a:t>1901		</a:t>
            </a:r>
            <a:r>
              <a:rPr lang="en-IN" sz="2240" b="1">
                <a:solidFill>
                  <a:srgbClr val="FFFFFF"/>
                </a:solidFill>
              </a:rPr>
              <a:t>23.6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00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1911		</a:t>
            </a:r>
            <a:r>
              <a:rPr lang="en-IN" sz="2240" b="1">
                <a:solidFill>
                  <a:srgbClr val="FFC9C9"/>
                </a:solidFill>
              </a:rPr>
              <a:t>25.2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01.6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1921		</a:t>
            </a:r>
            <a:r>
              <a:rPr lang="en-IN" sz="2240" b="1">
                <a:solidFill>
                  <a:srgbClr val="FFC1C1"/>
                </a:solidFill>
              </a:rPr>
              <a:t>25.1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-00.1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1931		</a:t>
            </a:r>
            <a:r>
              <a:rPr lang="en-IN" sz="2080" b="1">
                <a:solidFill>
                  <a:srgbClr val="FF9B9B"/>
                </a:solidFill>
              </a:rPr>
              <a:t>27.9</a:t>
            </a:r>
            <a:r>
              <a:rPr lang="en-IN" sz="2080" b="1">
                <a:solidFill>
                  <a:srgbClr val="533366"/>
                </a:solidFill>
              </a:rPr>
              <a:t>			</a:t>
            </a:r>
            <a:r>
              <a:rPr lang="en-IN" sz="2240" b="1"/>
              <a:t>02.8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1941		</a:t>
            </a:r>
            <a:r>
              <a:rPr lang="en-IN" sz="2240" b="1">
                <a:solidFill>
                  <a:srgbClr val="FF8585"/>
                </a:solidFill>
              </a:rPr>
              <a:t>31.9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04.00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1951		</a:t>
            </a:r>
            <a:r>
              <a:rPr lang="en-IN" sz="2240" b="1">
                <a:solidFill>
                  <a:srgbClr val="FF6D6D"/>
                </a:solidFill>
              </a:rPr>
              <a:t>36.1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>
                <a:solidFill>
                  <a:srgbClr val="F2F2F2"/>
                </a:solidFill>
              </a:rPr>
              <a:t>04.2</a:t>
            </a:r>
            <a:endParaRPr sz="2240" b="1">
              <a:solidFill>
                <a:srgbClr val="F2F2F2"/>
              </a:solidFill>
            </a:endParaRPr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1961		</a:t>
            </a:r>
            <a:r>
              <a:rPr lang="en-IN" sz="2240" b="1">
                <a:solidFill>
                  <a:srgbClr val="FF3333"/>
                </a:solidFill>
              </a:rPr>
              <a:t>43.9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07.9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1971		</a:t>
            </a:r>
            <a:r>
              <a:rPr lang="en-IN" sz="2240" b="1">
                <a:solidFill>
                  <a:srgbClr val="FF2525"/>
                </a:solidFill>
              </a:rPr>
              <a:t>65.7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10.9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1981		</a:t>
            </a:r>
            <a:r>
              <a:rPr lang="en-IN" sz="2240" b="1">
                <a:solidFill>
                  <a:srgbClr val="FF2121"/>
                </a:solidFill>
              </a:rPr>
              <a:t>68.4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13.5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1991		</a:t>
            </a:r>
            <a:r>
              <a:rPr lang="en-IN" sz="2240" b="1">
                <a:solidFill>
                  <a:srgbClr val="F60000"/>
                </a:solidFill>
              </a:rPr>
              <a:t>84.4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16.1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2001		</a:t>
            </a:r>
            <a:r>
              <a:rPr lang="en-IN" sz="2240" b="1">
                <a:solidFill>
                  <a:srgbClr val="E60000"/>
                </a:solidFill>
              </a:rPr>
              <a:t>102.7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18.3</a:t>
            </a:r>
            <a:endParaRPr sz="2240" b="1"/>
          </a:p>
          <a:p>
            <a:pPr marL="548640" lvl="0" indent="-41148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r>
              <a:rPr lang="en-IN" sz="2240" b="1">
                <a:solidFill>
                  <a:srgbClr val="533366"/>
                </a:solidFill>
              </a:rPr>
              <a:t>	2011		</a:t>
            </a:r>
            <a:r>
              <a:rPr lang="en-IN" sz="2240" b="1">
                <a:solidFill>
                  <a:srgbClr val="BC0000"/>
                </a:solidFill>
              </a:rPr>
              <a:t>121.2</a:t>
            </a:r>
            <a:r>
              <a:rPr lang="en-IN" sz="2240" b="1">
                <a:solidFill>
                  <a:srgbClr val="533366"/>
                </a:solidFill>
              </a:rPr>
              <a:t>			</a:t>
            </a:r>
            <a:r>
              <a:rPr lang="en-IN" sz="2240" b="1"/>
              <a:t>18.5</a:t>
            </a:r>
            <a:endParaRPr sz="2240" b="1"/>
          </a:p>
          <a:p>
            <a:pPr marL="548640" lvl="0" indent="-319024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456"/>
              <a:buNone/>
            </a:pPr>
            <a:endParaRPr sz="224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IN" sz="3690"/>
              <a:t>लोकसंख्या वाढीची कारणे:</a:t>
            </a:r>
            <a:br>
              <a:rPr lang="en-IN" sz="3690"/>
            </a:br>
            <a:endParaRPr sz="369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500034" y="128586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भारतातील हवामान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सार्वत्रिक विवाह पद्ध्त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बालविवाह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बहूपत्नीत्व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अशिक्षीतपणा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दारिद्य्र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एकत्र कुटूंब पद्धती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करमणूकीच्या साधनांचा आभाव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कुटुंब नियोजनाला विरोध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जननदर अधिक व मृत्यूदर कमी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विधवांचे पुनर्विवाह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दुष्काळ नियंत्रण</a:t>
            </a:r>
            <a:endParaRPr sz="2170">
              <a:solidFill>
                <a:schemeClr val="dk1"/>
              </a:solidFill>
            </a:endParaRPr>
          </a:p>
          <a:p>
            <a:pPr marL="548640" lvl="0" indent="-41148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SzPts val="1411"/>
              <a:buChar char="▣"/>
            </a:pPr>
            <a:r>
              <a:rPr lang="en-IN" sz="2170">
                <a:solidFill>
                  <a:schemeClr val="dk1"/>
                </a:solidFill>
              </a:rPr>
              <a:t>आरोग्यविषयक सुविधेत वाढ</a:t>
            </a:r>
            <a:endParaRPr sz="2170">
              <a:solidFill>
                <a:schemeClr val="dk1"/>
              </a:solidFill>
            </a:endParaRPr>
          </a:p>
          <a:p>
            <a:pPr marL="548640" lvl="0" indent="-321913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11"/>
              <a:buNone/>
            </a:pPr>
            <a:endParaRPr sz="217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571472" y="2214554"/>
            <a:ext cx="8229600" cy="15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8000">
                <a:solidFill>
                  <a:schemeClr val="dk1"/>
                </a:solidFill>
              </a:rPr>
              <a:t>!! आभारी आहोत !!</a:t>
            </a:r>
            <a:endParaRPr sz="8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Noto Sans Symbols</vt:lpstr>
      <vt:lpstr>Calibri</vt:lpstr>
      <vt:lpstr>Book Antiqua</vt:lpstr>
      <vt:lpstr>Lucida Sans</vt:lpstr>
      <vt:lpstr>Apex</vt:lpstr>
      <vt:lpstr>राधानगरी महाविद्यालय, राधानगरी  अर्थशास्त्र विभाग भारतीय अर्थव्यवस्था  </vt:lpstr>
      <vt:lpstr>PowerPoint Presentation</vt:lpstr>
      <vt:lpstr>PowerPoint Presentation</vt:lpstr>
      <vt:lpstr>भारताची लोकसंख्या तक्ता </vt:lpstr>
      <vt:lpstr>लोकसंख्या वाढीची कारणे: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राधानगरी महाविद्यालय, राधानगरी  अर्थशास्त्र विभाग भारतीय अर्थव्यवस्था  </dc:title>
  <dc:creator>NITIN JARANDIKAR</dc:creator>
  <cp:lastModifiedBy>Nitin</cp:lastModifiedBy>
  <cp:revision>1</cp:revision>
  <dcterms:modified xsi:type="dcterms:W3CDTF">2020-01-03T06:19:11Z</dcterms:modified>
</cp:coreProperties>
</file>