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  <p:embeddedFont>
      <p:font typeface="Constantia" pitchFamily="18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24603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rot="-10380000" flipH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rot="-10380000" flipH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1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91" name="Google Shape;91;p12"/>
          <p:cNvSpPr>
            <a:spLocks noGrp="1"/>
          </p:cNvSpPr>
          <p:nvPr>
            <p:ph type="pic" idx="2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2" name="Google Shape;92;p12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rot="10800000" flipH="1">
            <a:off x="4381500" y="6219825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body" idx="1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body" idx="1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65000" sy="65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040"/>
              <a:buFont typeface="Calibri"/>
              <a:buNone/>
            </a:pPr>
            <a:r>
              <a:rPr lang="en-IN" sz="5040" b="1"/>
              <a:t>राधानगरी महाविद्यालय, राधानगरी</a:t>
            </a:r>
            <a:br>
              <a:rPr lang="en-IN" sz="5040" b="1"/>
            </a:br>
            <a:r>
              <a:rPr lang="en-IN" sz="5040">
                <a:solidFill>
                  <a:schemeClr val="lt1"/>
                </a:solidFill>
              </a:rPr>
              <a:t>अर्थशास्त्र विभाग</a:t>
            </a:r>
            <a:r>
              <a:rPr lang="en-IN" sz="5040"/>
              <a:t/>
            </a:r>
            <a:br>
              <a:rPr lang="en-IN" sz="5040"/>
            </a:br>
            <a:endParaRPr sz="5040"/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45720" lvl="0" indent="0" algn="r" rtl="0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IN"/>
              <a:t>बी, ए, भाग  </a:t>
            </a:r>
            <a:r>
              <a:rPr lang="en-IN" sz="3600"/>
              <a:t>2</a:t>
            </a:r>
            <a:endParaRPr/>
          </a:p>
          <a:p>
            <a:pPr marL="0" marR="45720" lvl="0" indent="0" algn="r" rtl="0">
              <a:spcBef>
                <a:spcPts val="640"/>
              </a:spcBef>
              <a:spcAft>
                <a:spcPts val="0"/>
              </a:spcAft>
              <a:buSzPts val="2470"/>
              <a:buNone/>
            </a:pPr>
            <a:r>
              <a:rPr lang="en-IN"/>
              <a:t>सेमिस्टर  </a:t>
            </a:r>
            <a:r>
              <a:rPr lang="en-IN" sz="3200"/>
              <a:t>3</a:t>
            </a:r>
            <a:endParaRPr/>
          </a:p>
          <a:p>
            <a:pPr marL="0" marR="45720" lvl="0" indent="0" algn="r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857224" y="1714488"/>
            <a:ext cx="7586690" cy="192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IN" sz="4500" b="1">
                <a:solidFill>
                  <a:schemeClr val="dk1"/>
                </a:solidFill>
              </a:rPr>
              <a:t> व्यापारी बँकेचा तपशिल</a:t>
            </a:r>
            <a:r>
              <a:rPr lang="en-IN" sz="4500"/>
              <a:t/>
            </a:r>
            <a:br>
              <a:rPr lang="en-IN" sz="4500"/>
            </a:br>
            <a:r>
              <a:rPr lang="en-IN" sz="4500"/>
              <a:t>जिंदगी/ येणे / मत्ता / Assets</a:t>
            </a:r>
            <a:br>
              <a:rPr lang="en-IN" sz="4500"/>
            </a:br>
            <a:endParaRPr sz="4500"/>
          </a:p>
        </p:txBody>
      </p:sp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928662" y="3214686"/>
            <a:ext cx="7758138" cy="3109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470"/>
              <a:buFont typeface="Noto Sans Symbols"/>
              <a:buChar char="⮚"/>
            </a:pPr>
            <a:r>
              <a:rPr lang="en-IN"/>
              <a:t>1. रोख पैसा / निधी</a:t>
            </a:r>
            <a:endParaRPr/>
          </a:p>
          <a:p>
            <a:pPr marL="640080" lvl="1" indent="-246888" algn="l" rtl="0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▪"/>
            </a:pPr>
            <a:r>
              <a:rPr lang="en-IN"/>
              <a:t>अ. स्वत;कडील</a:t>
            </a:r>
            <a:endParaRPr/>
          </a:p>
          <a:p>
            <a:pPr marL="640080" lvl="1" indent="-246888" algn="l" rtl="0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▪"/>
            </a:pPr>
            <a:r>
              <a:rPr lang="en-IN"/>
              <a:t>ब. इतर बँकांकडील</a:t>
            </a:r>
            <a:endParaRPr/>
          </a:p>
          <a:p>
            <a:pPr marL="640080" lvl="1" indent="-246888" algn="l" rtl="0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▪"/>
            </a:pPr>
            <a:r>
              <a:rPr lang="en-IN"/>
              <a:t>क. मध्यवर्ती बँकेकडील</a:t>
            </a:r>
            <a:endParaRPr/>
          </a:p>
          <a:p>
            <a:pPr marL="274320" lvl="0" indent="-117475" algn="l" rtl="0">
              <a:lnSpc>
                <a:spcPct val="20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357158" y="500042"/>
            <a:ext cx="8229600" cy="607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85"/>
              <a:buFont typeface="Noto Sans Symbols"/>
              <a:buChar char="⮚"/>
            </a:pPr>
            <a:r>
              <a:rPr lang="en-IN" sz="2405" b="1"/>
              <a:t>मागणी व अल्पसुचना कर्जे</a:t>
            </a:r>
            <a:endParaRPr sz="2405" b="1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Char char="⚫"/>
            </a:pPr>
            <a:r>
              <a:rPr lang="en-IN" sz="2220"/>
              <a:t>संरक्षणाची दुसरी फळी</a:t>
            </a:r>
            <a:endParaRPr sz="2220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Char char="⚫"/>
            </a:pPr>
            <a:r>
              <a:rPr lang="en-IN" sz="2220"/>
              <a:t>मुदत : 24 तास ते 15 दिवस</a:t>
            </a:r>
            <a:endParaRPr sz="2220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Char char="⚫"/>
            </a:pPr>
            <a:r>
              <a:rPr lang="en-IN" sz="2220"/>
              <a:t>व्याजदर : अल्प व्याजदर</a:t>
            </a:r>
            <a:endParaRPr sz="2220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None/>
            </a:pPr>
            <a:endParaRPr sz="2220"/>
          </a:p>
          <a:p>
            <a:pPr marL="274320" lvl="0" indent="-274320" algn="l" rtl="0">
              <a:lnSpc>
                <a:spcPct val="20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Noto Sans Symbols"/>
              <a:buChar char="⮚"/>
            </a:pPr>
            <a:r>
              <a:rPr lang="en-IN" sz="2405" b="1"/>
              <a:t> वटवलेल्या हुंड्या व सरकारी बीले</a:t>
            </a:r>
            <a:endParaRPr sz="2405" b="1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Char char="⚫"/>
            </a:pPr>
            <a:r>
              <a:rPr lang="en-IN" sz="2220"/>
              <a:t>मुदत : 90 दिवस</a:t>
            </a:r>
            <a:endParaRPr sz="2220"/>
          </a:p>
          <a:p>
            <a:pPr marL="640080" lvl="1" indent="-246888" algn="l" rtl="0">
              <a:lnSpc>
                <a:spcPct val="200000"/>
              </a:lnSpc>
              <a:spcBef>
                <a:spcPts val="444"/>
              </a:spcBef>
              <a:spcAft>
                <a:spcPts val="0"/>
              </a:spcAft>
              <a:buSzPts val="1887"/>
              <a:buChar char="⚫"/>
            </a:pPr>
            <a:r>
              <a:rPr lang="en-IN" sz="2220"/>
              <a:t>रिझर्व्ह बँकेकडून हुंड्यांचे पुनर्वटन</a:t>
            </a:r>
            <a:endParaRPr sz="2220"/>
          </a:p>
          <a:p>
            <a:pPr marL="274320" lvl="0" indent="-129238" algn="l" rtl="0">
              <a:lnSpc>
                <a:spcPct val="20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endParaRPr sz="240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457200" y="714356"/>
            <a:ext cx="8229600" cy="5610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470"/>
              <a:buFont typeface="Noto Sans Symbols"/>
              <a:buChar char="⮚"/>
            </a:pPr>
            <a:r>
              <a:rPr lang="en-IN"/>
              <a:t> गुंतवणूक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कंपनी शेअर्स 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निमसरकारी कर्जरोखे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समन्वय</a:t>
            </a:r>
            <a:endParaRPr/>
          </a:p>
          <a:p>
            <a:pPr marL="274320" lvl="0" indent="-117475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  <a:p>
            <a:pPr marL="274320" lvl="0" indent="-274320" algn="l" rtl="0"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Char char="⮚"/>
            </a:pPr>
            <a:r>
              <a:rPr lang="en-IN"/>
              <a:t> कर्ज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अल्प मुदत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मध्यम मुदत</a:t>
            </a:r>
            <a:endParaRPr/>
          </a:p>
          <a:p>
            <a:pPr marL="640080" lvl="1" indent="-246888" algn="l" rtl="0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IN"/>
              <a:t>दीर्घ मुदत</a:t>
            </a:r>
            <a:endParaRPr/>
          </a:p>
          <a:p>
            <a:pPr marL="274320" lvl="0" indent="-274320" algn="l" rtl="0"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Char char="⮚"/>
            </a:pPr>
            <a:r>
              <a:rPr lang="en-IN"/>
              <a:t> येणी असलेली बीले</a:t>
            </a:r>
            <a:endParaRPr/>
          </a:p>
          <a:p>
            <a:pPr marL="274320" lvl="0" indent="-274320" algn="l" rtl="0"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Char char="⮚"/>
            </a:pPr>
            <a:r>
              <a:rPr lang="en-IN"/>
              <a:t> ग्राहकाच्या वतीने स्वीकारलेल्या रकमा</a:t>
            </a:r>
            <a:endParaRPr/>
          </a:p>
          <a:p>
            <a:pPr marL="274320" lvl="0" indent="-117475" algn="l" rtl="0"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endParaRPr/>
          </a:p>
          <a:p>
            <a:pPr marL="274320" lvl="0" indent="-117475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500034" y="2285992"/>
            <a:ext cx="8229600" cy="142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SzPts val="5700"/>
              <a:buNone/>
            </a:pPr>
            <a:r>
              <a:rPr lang="en-IN" sz="6000" b="1">
                <a:solidFill>
                  <a:srgbClr val="FF0000"/>
                </a:solidFill>
              </a:rPr>
              <a:t>|| आभारी आहोत ||</a:t>
            </a:r>
            <a:endParaRPr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Noto Sans Symbols</vt:lpstr>
      <vt:lpstr>Constantia</vt:lpstr>
      <vt:lpstr>Flow</vt:lpstr>
      <vt:lpstr>Flow</vt:lpstr>
      <vt:lpstr>राधानगरी महाविद्यालय, राधानगरी अर्थशास्त्र विभाग </vt:lpstr>
      <vt:lpstr> व्यापारी बँकेचा तपशिल जिंदगी/ येणे / मत्ता / Assets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 अर्थशास्त्र विभाग </dc:title>
  <dc:creator>NITIN JARANDIKAR</dc:creator>
  <cp:lastModifiedBy>Nitin</cp:lastModifiedBy>
  <cp:revision>1</cp:revision>
  <dcterms:modified xsi:type="dcterms:W3CDTF">2020-01-03T06:17:24Z</dcterms:modified>
</cp:coreProperties>
</file>