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Book Antiqua" pitchFamily="18" charset="0"/>
      <p:regular r:id="rId8"/>
      <p:bold r:id="rId9"/>
      <p:italic r:id="rId10"/>
      <p:boldItalic r:id="rId11"/>
    </p:embeddedFont>
    <p:embeddedFont>
      <p:font typeface="Lucida Sans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2963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217420" y="-160020"/>
            <a:ext cx="470916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2895" algn="l">
              <a:spcBef>
                <a:spcPts val="360"/>
              </a:spcBef>
              <a:spcAft>
                <a:spcPts val="0"/>
              </a:spcAft>
              <a:buSzPts val="1170"/>
              <a:buChar char="▣"/>
              <a:defRPr/>
            </a:lvl1pPr>
            <a:lvl2pPr marL="914400" lvl="1" indent="-320040" algn="l">
              <a:spcBef>
                <a:spcPts val="360"/>
              </a:spcBef>
              <a:spcAft>
                <a:spcPts val="0"/>
              </a:spcAft>
              <a:buSzPts val="1440"/>
              <a:buChar char="◼"/>
              <a:defRPr/>
            </a:lvl2pPr>
            <a:lvl3pPr marL="1371600" lvl="2" indent="-337185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800"/>
              <a:buFont typeface="Lucida Sans"/>
              <a:buNone/>
              <a:defRPr sz="4800" b="1" cap="none">
                <a:solidFill>
                  <a:srgbClr val="EAD59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SzPts val="182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71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DCC577"/>
              </a:buClr>
              <a:buSzPts val="4800"/>
              <a:buFont typeface="Lucida Sans"/>
              <a:buNone/>
              <a:defRPr sz="4800" b="1" cap="none">
                <a:solidFill>
                  <a:srgbClr val="DCC577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3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5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915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marL="914400" lvl="1" indent="-350519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4925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915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marL="914400" lvl="1" indent="-350519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49250" algn="l">
              <a:spcBef>
                <a:spcPts val="400"/>
              </a:spcBef>
              <a:spcAft>
                <a:spcPts val="0"/>
              </a:spcAft>
              <a:buSzPts val="1900"/>
              <a:buChar char="🢭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71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56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71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▣"/>
              <a:defRPr sz="2400"/>
            </a:lvl1pPr>
            <a:lvl2pPr marL="914400" lvl="1" indent="-330200" algn="l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337185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7660" algn="l">
              <a:spcBef>
                <a:spcPts val="480"/>
              </a:spcBef>
              <a:spcAft>
                <a:spcPts val="0"/>
              </a:spcAft>
              <a:buSzPts val="1560"/>
              <a:buChar char="▣"/>
              <a:defRPr sz="2400"/>
            </a:lvl1pPr>
            <a:lvl2pPr marL="914400" lvl="1" indent="-330200" algn="l">
              <a:spcBef>
                <a:spcPts val="400"/>
              </a:spcBef>
              <a:spcAft>
                <a:spcPts val="0"/>
              </a:spcAft>
              <a:buSzPts val="1600"/>
              <a:buChar char="◼"/>
              <a:defRPr sz="2000"/>
            </a:lvl2pPr>
            <a:lvl3pPr marL="1371600" lvl="2" indent="-337185" algn="l">
              <a:spcBef>
                <a:spcPts val="360"/>
              </a:spcBef>
              <a:spcAft>
                <a:spcPts val="0"/>
              </a:spcAft>
              <a:buSzPts val="1710"/>
              <a:buChar char="🢭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■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4DB8A"/>
              </a:buClr>
              <a:buSzPts val="2200"/>
              <a:buFont typeface="Lucida Sans"/>
              <a:buNone/>
              <a:defRPr sz="2200" b="0">
                <a:solidFill>
                  <a:srgbClr val="F4DB8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9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915" algn="l">
              <a:spcBef>
                <a:spcPts val="520"/>
              </a:spcBef>
              <a:spcAft>
                <a:spcPts val="0"/>
              </a:spcAft>
              <a:buSzPts val="1690"/>
              <a:buChar char="▣"/>
              <a:defRPr sz="2600"/>
            </a:lvl1pPr>
            <a:lvl2pPr marL="914400" lvl="1" indent="-350519" algn="l">
              <a:spcBef>
                <a:spcPts val="480"/>
              </a:spcBef>
              <a:spcAft>
                <a:spcPts val="0"/>
              </a:spcAft>
              <a:buSzPts val="1920"/>
              <a:buChar char="◼"/>
              <a:defRPr sz="2400"/>
            </a:lvl2pPr>
            <a:lvl3pPr marL="1371600" lvl="2" indent="-361314" algn="l">
              <a:spcBef>
                <a:spcPts val="440"/>
              </a:spcBef>
              <a:spcAft>
                <a:spcPts val="0"/>
              </a:spcAft>
              <a:buSzPts val="2090"/>
              <a:buChar char="🢭"/>
              <a:defRPr sz="22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🢝"/>
              <a:defRPr sz="20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■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2000"/>
              <a:buFont typeface="Lucida Sans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dk2"/>
          </a:solidFill>
          <a:ln w="444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190500" dist="228600" dir="2700000" sy="9000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F9F9F9"/>
              </a:buClr>
              <a:buSzPts val="208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ctr">
              <a:spcBef>
                <a:spcPts val="280"/>
              </a:spcBef>
              <a:spcAft>
                <a:spcPts val="0"/>
              </a:spcAft>
              <a:buSzPts val="910"/>
              <a:buNone/>
              <a:defRPr sz="1400"/>
            </a:lvl1pPr>
            <a:lvl2pPr marL="914400" lvl="1" indent="-289560" algn="l">
              <a:spcBef>
                <a:spcPts val="240"/>
              </a:spcBef>
              <a:spcAft>
                <a:spcPts val="0"/>
              </a:spcAft>
              <a:buSzPts val="960"/>
              <a:buChar char="◼"/>
              <a:defRPr sz="1200"/>
            </a:lvl2pPr>
            <a:lvl3pPr marL="1371600" lvl="2" indent="-288925" algn="l">
              <a:spcBef>
                <a:spcPts val="200"/>
              </a:spcBef>
              <a:spcAft>
                <a:spcPts val="0"/>
              </a:spcAft>
              <a:buSzPts val="950"/>
              <a:buChar char="🢭"/>
              <a:defRPr sz="1000"/>
            </a:lvl3pPr>
            <a:lvl4pPr marL="1828800" lvl="3" indent="-285750" algn="l">
              <a:spcBef>
                <a:spcPts val="180"/>
              </a:spcBef>
              <a:spcAft>
                <a:spcPts val="0"/>
              </a:spcAft>
              <a:buSzPts val="900"/>
              <a:buChar char="🢝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Char char="■"/>
              <a:defRPr sz="9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4100"/>
              <a:buFont typeface="Lucida Sans"/>
              <a:buNone/>
              <a:defRPr sz="4100" b="1" i="0" u="none" strike="noStrike" cap="none">
                <a:solidFill>
                  <a:srgbClr val="EAD594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4170" algn="l" rtl="0">
              <a:spcBef>
                <a:spcPts val="560"/>
              </a:spcBef>
              <a:spcAft>
                <a:spcPts val="0"/>
              </a:spcAft>
              <a:buClr>
                <a:srgbClr val="F9F9F9"/>
              </a:buClr>
              <a:buSzPts val="1820"/>
              <a:buFont typeface="Noto Sans Symbols"/>
              <a:buChar char="▣"/>
              <a:defRPr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914400" marR="0" lvl="1" indent="-35051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Char char="◼"/>
              <a:defRPr sz="2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1371600" marR="0" lvl="2" indent="-361314" algn="l" rtl="0"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090"/>
              <a:buFont typeface="Noto Sans Symbols"/>
              <a:buChar char="🢭"/>
              <a:defRPr sz="22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🢝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3657600" marR="0" lvl="7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Noto Sans Symbols"/>
              <a:buChar char="●"/>
              <a:defRPr sz="14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BABABA"/>
                </a:solidFill>
                <a:latin typeface="Book Antiqua"/>
                <a:ea typeface="Book Antiqua"/>
                <a:cs typeface="Book Antiqua"/>
                <a:sym typeface="Book Antiqu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title"/>
          </p:nvPr>
        </p:nvSpPr>
        <p:spPr>
          <a:xfrm>
            <a:off x="533400" y="762000"/>
            <a:ext cx="8229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4000"/>
              <a:buFont typeface="Lucida Sans"/>
              <a:buNone/>
            </a:pPr>
            <a:r>
              <a:rPr lang="en-IN" sz="4000">
                <a:solidFill>
                  <a:srgbClr val="FFC000"/>
                </a:solidFill>
              </a:rPr>
              <a:t>राधानगरी महाविद्यालय, राधानगरी</a:t>
            </a:r>
            <a:br>
              <a:rPr lang="en-IN" sz="4000">
                <a:solidFill>
                  <a:srgbClr val="FFC000"/>
                </a:solidFill>
              </a:rPr>
            </a:br>
            <a:r>
              <a:rPr lang="en-IN" sz="3600">
                <a:solidFill>
                  <a:schemeClr val="dk1"/>
                </a:solidFill>
              </a:rPr>
              <a:t>अर्थशास्त्र विभाग</a:t>
            </a:r>
            <a:br>
              <a:rPr lang="en-IN" sz="3600">
                <a:solidFill>
                  <a:schemeClr val="dk1"/>
                </a:solidFill>
              </a:rPr>
            </a:br>
            <a:r>
              <a:rPr lang="en-IN"/>
              <a:t> </a:t>
            </a:r>
            <a:r>
              <a:rPr lang="en-IN" sz="2000"/>
              <a:t/>
            </a:r>
            <a:br>
              <a:rPr lang="en-IN" sz="2000"/>
            </a:br>
            <a:r>
              <a:rPr lang="en-IN" sz="2700"/>
              <a:t>प्रमाणाच्या बचती व बेबचती</a:t>
            </a:r>
            <a:br>
              <a:rPr lang="en-IN" sz="2700"/>
            </a:br>
            <a:r>
              <a:rPr lang="en-IN" sz="2700"/>
              <a:t> </a:t>
            </a:r>
            <a:endParaRPr sz="5300"/>
          </a:p>
        </p:txBody>
      </p:sp>
      <p:sp>
        <p:nvSpPr>
          <p:cNvPr id="85" name="Google Shape;85;p13"/>
          <p:cNvSpPr/>
          <p:nvPr/>
        </p:nvSpPr>
        <p:spPr>
          <a:xfrm>
            <a:off x="3200400" y="4572000"/>
            <a:ext cx="50292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बी. ए. 3</a:t>
            </a:r>
            <a:br>
              <a:rPr lang="en-IN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r>
              <a:rPr lang="en-IN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सेमिस्टर 5</a:t>
            </a:r>
            <a:br>
              <a:rPr lang="en-IN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r>
              <a:rPr lang="en-IN" sz="2800" b="0" i="0" u="none" strike="noStrike" cap="none">
                <a:solidFill>
                  <a:schemeClr val="lt1"/>
                </a:solidFill>
                <a:latin typeface="Book Antiqua"/>
                <a:ea typeface="Book Antiqua"/>
                <a:cs typeface="Book Antiqua"/>
                <a:sym typeface="Book Antiqua"/>
              </a:rPr>
              <a:t>पेपर 7</a:t>
            </a:r>
            <a:endParaRPr sz="2800" b="0" i="0" u="none" strike="noStrike" cap="none">
              <a:solidFill>
                <a:schemeClr val="lt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8640" lvl="0" indent="-41148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300"/>
              <a:buChar char="▣"/>
            </a:pPr>
            <a:r>
              <a:rPr lang="en-IN" sz="2000" b="1"/>
              <a:t>प्रस्तावना –</a:t>
            </a:r>
            <a:r>
              <a:rPr lang="en-IN" sz="2000"/>
              <a:t/>
            </a:r>
            <a:br>
              <a:rPr lang="en-IN" sz="2000"/>
            </a:br>
            <a:r>
              <a:rPr lang="en-IN" sz="2000"/>
              <a:t>मोठ्या प्रमाणातील उत्पादनाचे फायदे</a:t>
            </a:r>
            <a:endParaRPr sz="2000"/>
          </a:p>
          <a:p>
            <a:pPr marL="548640" lvl="0" indent="-411480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1300"/>
              <a:buChar char="▣"/>
            </a:pPr>
            <a:r>
              <a:rPr lang="en-IN" sz="2000" b="1"/>
              <a:t>अंतर्गत बचती अगर लाभ्‍</a:t>
            </a:r>
            <a:r>
              <a:rPr lang="en-IN" sz="2000"/>
              <a:t/>
            </a:r>
            <a:br>
              <a:rPr lang="en-IN" sz="2000"/>
            </a:br>
            <a:r>
              <a:rPr lang="en-IN" sz="2000"/>
              <a:t>एखाद्या उद्योगसंस्थेचा विस्तार वाढल्याने निर्माण होणाऱ्या बचती अगर मित्तव्यायता त्याच उद्योगसंस्थेला मिळतात.</a:t>
            </a:r>
            <a:br>
              <a:rPr lang="en-IN" sz="2000"/>
            </a:br>
            <a:endParaRPr sz="2000"/>
          </a:p>
          <a:p>
            <a:pPr marL="548640" lvl="0" indent="-411480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1300"/>
              <a:buChar char="▣"/>
            </a:pPr>
            <a:r>
              <a:rPr lang="en-IN" sz="2000" b="1"/>
              <a:t>तांत्रिक बचती/ लाभ</a:t>
            </a:r>
            <a:r>
              <a:rPr lang="en-IN" sz="2000"/>
              <a:t/>
            </a:r>
            <a:br>
              <a:rPr lang="en-IN" sz="2000"/>
            </a:br>
            <a:r>
              <a:rPr lang="en-IN" sz="2000"/>
              <a:t>अ. मोठी यंत्रे 	          	   ब. अत्याधुनिक तंत्र	</a:t>
            </a:r>
            <a:endParaRPr/>
          </a:p>
          <a:p>
            <a:pPr marL="548640" lvl="0" indent="-411480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lang="en-IN" sz="2000"/>
              <a:t>	क. प्रक्रियांची सलगता  	 ड. श्रमविभागणी आणि विशेषीकरण 	</a:t>
            </a:r>
            <a:endParaRPr/>
          </a:p>
          <a:p>
            <a:pPr marL="548640" lvl="0" indent="-411480" algn="l" rtl="0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</a:pPr>
            <a:r>
              <a:rPr lang="en-IN" sz="2000"/>
              <a:t>	इ. उपफल उत्पादन       फ. संशोधन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8640" lvl="0" indent="-4114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20"/>
              <a:buChar char="▣"/>
            </a:pPr>
            <a:r>
              <a:rPr lang="en-IN" sz="2800"/>
              <a:t>2. व्यवस्थापकीय बचती</a:t>
            </a:r>
            <a:br>
              <a:rPr lang="en-IN" sz="2800"/>
            </a:br>
            <a:r>
              <a:rPr lang="en-IN" sz="2800"/>
              <a:t>3. खरेदी-विक्री विषयक बचती</a:t>
            </a:r>
            <a:br>
              <a:rPr lang="en-IN" sz="2800"/>
            </a:br>
            <a:r>
              <a:rPr lang="en-IN" sz="2800"/>
              <a:t>4. वित्तविषयक फायदे/ तोटे</a:t>
            </a:r>
            <a:br>
              <a:rPr lang="en-IN" sz="2800"/>
            </a:br>
            <a:r>
              <a:rPr lang="en-IN" sz="2800"/>
              <a:t>5. धोके पत्करण्यामधील बचती</a:t>
            </a:r>
            <a:endParaRPr sz="2800"/>
          </a:p>
          <a:p>
            <a:pPr marL="548640" lvl="0" indent="-411480" algn="l" rtl="0">
              <a:spcBef>
                <a:spcPts val="560"/>
              </a:spcBef>
              <a:spcAft>
                <a:spcPts val="0"/>
              </a:spcAft>
              <a:buSzPts val="1820"/>
              <a:buChar char="▣"/>
            </a:pPr>
            <a:r>
              <a:rPr lang="en-IN" sz="2800"/>
              <a:t>अंतर्गत बेबचती/ तोटे</a:t>
            </a:r>
            <a:br>
              <a:rPr lang="en-IN" sz="2800"/>
            </a:br>
            <a:r>
              <a:rPr lang="en-IN" sz="2800"/>
              <a:t>	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29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AD594"/>
              </a:buClr>
              <a:buSzPts val="2400"/>
              <a:buFont typeface="Lucida Sans"/>
              <a:buNone/>
            </a:pPr>
            <a:r>
              <a:rPr lang="en-IN" sz="2400" b="1"/>
              <a:t>ब. बहिर्गत मितव्ययता / बचती</a:t>
            </a:r>
            <a:r>
              <a:rPr lang="en-IN" sz="2400"/>
              <a:t/>
            </a:r>
            <a:br>
              <a:rPr lang="en-IN" sz="2400"/>
            </a:br>
            <a:r>
              <a:rPr lang="en-IN" sz="2400"/>
              <a:t>		</a:t>
            </a:r>
            <a:r>
              <a:rPr lang="en-IN" sz="2000"/>
              <a:t>एकाच प्रकारच्या वस्तू उत्पादन करणाऱ्या अनेक उत्पादन करणाऱ्या अनेक उत्पादन संस्था एकाच ठिकाणी निघाल्या म्हणजे त्या उद्योगातील सर्वच उत्पादन संस्थांना जे लाभ सामुदायिकरित्या मिळतात त्यांना बहिर्गत फायदे म्हणतात</a:t>
            </a:r>
            <a:r>
              <a:rPr lang="en-IN" sz="4000"/>
              <a:t>.</a:t>
            </a:r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228600" y="3200401"/>
            <a:ext cx="6019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8640" lvl="0" indent="-41148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443"/>
              <a:buChar char="▣"/>
            </a:pPr>
            <a:r>
              <a:rPr lang="en-IN" sz="2220"/>
              <a:t>1 केंद्रीकरणातील बचती</a:t>
            </a:r>
            <a:br>
              <a:rPr lang="en-IN" sz="2220"/>
            </a:br>
            <a:r>
              <a:rPr lang="en-IN" sz="2220"/>
              <a:t>2 माहितीविषयक बचती</a:t>
            </a:r>
            <a:br>
              <a:rPr lang="en-IN" sz="2220"/>
            </a:br>
            <a:r>
              <a:rPr lang="en-IN" sz="2220"/>
              <a:t>3 विशेषीकरणातील बचती</a:t>
            </a:r>
            <a:endParaRPr sz="2220"/>
          </a:p>
          <a:p>
            <a:pPr marL="548640" lvl="0" indent="-411480" algn="l" rtl="0">
              <a:lnSpc>
                <a:spcPct val="140000"/>
              </a:lnSpc>
              <a:spcBef>
                <a:spcPts val="518"/>
              </a:spcBef>
              <a:spcAft>
                <a:spcPts val="0"/>
              </a:spcAft>
              <a:buSzPts val="1443"/>
              <a:buChar char="▣"/>
            </a:pPr>
            <a:r>
              <a:rPr lang="en-IN" sz="2220"/>
              <a:t>4 विघटनातील लाभ</a:t>
            </a:r>
            <a:br>
              <a:rPr lang="en-IN" sz="2220"/>
            </a:br>
            <a:r>
              <a:rPr lang="en-IN" sz="2220"/>
              <a:t> </a:t>
            </a:r>
            <a:r>
              <a:rPr lang="en-IN" sz="2590"/>
              <a:t/>
            </a:r>
            <a:br>
              <a:rPr lang="en-IN" sz="2590"/>
            </a:br>
            <a:r>
              <a:rPr lang="en-IN" sz="2590"/>
              <a:t/>
            </a:r>
            <a:br>
              <a:rPr lang="en-IN" sz="2590"/>
            </a:br>
            <a:r>
              <a:rPr lang="en-IN" sz="2590"/>
              <a:t> </a:t>
            </a:r>
            <a:endParaRPr sz="259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533400" y="27432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48640" lvl="0" indent="-411480" algn="ctr" rtl="0">
              <a:spcBef>
                <a:spcPts val="0"/>
              </a:spcBef>
              <a:spcAft>
                <a:spcPts val="0"/>
              </a:spcAft>
              <a:buSzPts val="2860"/>
              <a:buNone/>
            </a:pPr>
            <a:r>
              <a:rPr lang="en-IN" sz="4400" b="1"/>
              <a:t>|| आभारी आहोत ||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ex">
  <a:themeElements>
    <a:clrScheme name="Apex">
      <a:dk1>
        <a:srgbClr val="000000"/>
      </a:dk1>
      <a:lt1>
        <a:srgbClr val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Noto Sans Symbols</vt:lpstr>
      <vt:lpstr>Book Antiqua</vt:lpstr>
      <vt:lpstr>Lucida Sans</vt:lpstr>
      <vt:lpstr>Apex</vt:lpstr>
      <vt:lpstr>राधानगरी महाविद्यालय, राधानगरी अर्थशास्त्र विभाग   प्रमाणाच्या बचती व बेबचती  </vt:lpstr>
      <vt:lpstr>PowerPoint Presentation</vt:lpstr>
      <vt:lpstr>PowerPoint Presentation</vt:lpstr>
      <vt:lpstr>ब. बहिर्गत मितव्ययता / बचती   एकाच प्रकारच्या वस्तू उत्पादन करणाऱ्या अनेक उत्पादन करणाऱ्या अनेक उत्पादन संस्था एकाच ठिकाणी निघाल्या म्हणजे त्या उद्योगातील सर्वच उत्पादन संस्थांना जे लाभ सामुदायिकरित्या मिळतात त्यांना बहिर्गत फायदे म्हणतात.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राधानगरी महाविद्यालय, राधानगरी अर्थशास्त्र विभाग   प्रमाणाच्या बचती व बेबचती  </dc:title>
  <dc:creator>NITIN JARANDIKAR</dc:creator>
  <cp:lastModifiedBy>Nitin</cp:lastModifiedBy>
  <cp:revision>1</cp:revision>
  <dcterms:modified xsi:type="dcterms:W3CDTF">2020-01-03T06:15:53Z</dcterms:modified>
</cp:coreProperties>
</file>