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“The Bard of Avon”</a:t>
            </a:r>
            <a:endParaRPr lang="en-IN" dirty="0"/>
          </a:p>
        </p:txBody>
      </p:sp>
      <p:pic>
        <p:nvPicPr>
          <p:cNvPr id="2050" name="Picture 2" descr="C:\Users\Nitin\Desktop\Tempest\Shakespea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666999" cy="2590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667000" y="533400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/>
              <a:t>26 April 1564 – 23 April 1616</a:t>
            </a:r>
          </a:p>
        </p:txBody>
      </p:sp>
    </p:spTree>
    <p:extLst>
      <p:ext uri="{BB962C8B-B14F-4D97-AF65-F5344CB8AC3E}">
        <p14:creationId xmlns:p14="http://schemas.microsoft.com/office/powerpoint/2010/main" val="196445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Theme of forgiveness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Prospero’s </a:t>
            </a:r>
            <a:r>
              <a:rPr lang="en-IN" dirty="0" smtClean="0"/>
              <a:t>revenge</a:t>
            </a:r>
          </a:p>
          <a:p>
            <a:pPr marL="114300" indent="0">
              <a:buNone/>
            </a:pPr>
            <a:endParaRPr lang="en-IN" dirty="0" smtClean="0"/>
          </a:p>
          <a:p>
            <a:r>
              <a:rPr lang="en-IN" dirty="0" smtClean="0"/>
              <a:t>No more violence, bloodshed and death </a:t>
            </a:r>
            <a:r>
              <a:rPr lang="en-IN" dirty="0" smtClean="0"/>
              <a:t>scenes</a:t>
            </a:r>
          </a:p>
          <a:p>
            <a:pPr marL="114300" indent="0">
              <a:buNone/>
            </a:pPr>
            <a:endParaRPr lang="en-IN" dirty="0" smtClean="0"/>
          </a:p>
          <a:p>
            <a:r>
              <a:rPr lang="en-IN" dirty="0" smtClean="0"/>
              <a:t>Forgives Antonio; </a:t>
            </a:r>
            <a:r>
              <a:rPr lang="en-IN" dirty="0" smtClean="0"/>
              <a:t>Alonso</a:t>
            </a:r>
          </a:p>
          <a:p>
            <a:pPr marL="114300" indent="0">
              <a:buNone/>
            </a:pPr>
            <a:endParaRPr lang="en-IN" dirty="0" smtClean="0"/>
          </a:p>
          <a:p>
            <a:r>
              <a:rPr lang="en-IN" dirty="0" smtClean="0"/>
              <a:t>Gladly permits the marriage of Ferdinand and Miranda</a:t>
            </a:r>
          </a:p>
          <a:p>
            <a:r>
              <a:rPr lang="en-IN" dirty="0" smtClean="0"/>
              <a:t>Releases </a:t>
            </a:r>
            <a:r>
              <a:rPr lang="en-IN" dirty="0" err="1" smtClean="0"/>
              <a:t>Caliban</a:t>
            </a:r>
            <a:endParaRPr lang="en-IN" dirty="0" smtClean="0"/>
          </a:p>
          <a:p>
            <a:r>
              <a:rPr lang="en-IN" dirty="0" smtClean="0"/>
              <a:t>Releases Ariel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0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Lost and found theme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Prospero loses/regains his dukedom</a:t>
            </a:r>
          </a:p>
          <a:p>
            <a:r>
              <a:rPr lang="en-IN" dirty="0" smtClean="0"/>
              <a:t>Alonso loses/regains his son Ferdinand</a:t>
            </a:r>
          </a:p>
          <a:p>
            <a:r>
              <a:rPr lang="en-IN" dirty="0" smtClean="0"/>
              <a:t>Ariel loses/regains his freedom</a:t>
            </a:r>
          </a:p>
          <a:p>
            <a:r>
              <a:rPr lang="en-IN" dirty="0" err="1" smtClean="0"/>
              <a:t>Cliban</a:t>
            </a:r>
            <a:r>
              <a:rPr lang="en-IN" dirty="0" smtClean="0"/>
              <a:t> loses/regains his rule over the island</a:t>
            </a:r>
          </a:p>
          <a:p>
            <a:endParaRPr lang="en-IN" dirty="0"/>
          </a:p>
          <a:p>
            <a:r>
              <a:rPr lang="en-IN" dirty="0" smtClean="0"/>
              <a:t>You need to suffer to gain something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80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Theme of illusion and reality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World full of illusion/magic: 1) tempest, 2) Ariel, 3)Iris/Ceres/Juno</a:t>
            </a:r>
          </a:p>
          <a:p>
            <a:r>
              <a:rPr lang="en-IN" dirty="0" smtClean="0"/>
              <a:t>Ferdinand – Miranda mistake each other as supernatural beings at first</a:t>
            </a:r>
          </a:p>
          <a:p>
            <a:r>
              <a:rPr lang="en-IN" dirty="0" err="1" smtClean="0"/>
              <a:t>Stephano</a:t>
            </a:r>
            <a:r>
              <a:rPr lang="en-IN" dirty="0" smtClean="0"/>
              <a:t> mistakes </a:t>
            </a:r>
            <a:r>
              <a:rPr lang="en-IN" dirty="0" err="1" smtClean="0"/>
              <a:t>Caliban</a:t>
            </a:r>
            <a:r>
              <a:rPr lang="en-IN" dirty="0" smtClean="0"/>
              <a:t> and </a:t>
            </a:r>
            <a:r>
              <a:rPr lang="en-IN" dirty="0" err="1" smtClean="0"/>
              <a:t>Trinculo</a:t>
            </a:r>
            <a:r>
              <a:rPr lang="en-IN" dirty="0" smtClean="0"/>
              <a:t> as two headed monster</a:t>
            </a:r>
          </a:p>
          <a:p>
            <a:r>
              <a:rPr lang="en-IN" dirty="0" err="1" smtClean="0"/>
              <a:t>Caliban</a:t>
            </a:r>
            <a:r>
              <a:rPr lang="en-IN" dirty="0" smtClean="0"/>
              <a:t> mistakes </a:t>
            </a:r>
            <a:r>
              <a:rPr lang="en-IN" dirty="0" err="1" smtClean="0"/>
              <a:t>Stephano</a:t>
            </a:r>
            <a:r>
              <a:rPr lang="en-IN" dirty="0" smtClean="0"/>
              <a:t> as God</a:t>
            </a:r>
          </a:p>
          <a:p>
            <a:r>
              <a:rPr lang="en-IN" dirty="0" smtClean="0"/>
              <a:t>Alonso mistakes about the death of Ferdinand</a:t>
            </a:r>
          </a:p>
          <a:p>
            <a:pPr marL="114300" indent="0">
              <a:buNone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16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Prospero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Protagonist – old man, duke of Milan</a:t>
            </a:r>
          </a:p>
          <a:p>
            <a:r>
              <a:rPr lang="en-IN" dirty="0" smtClean="0"/>
              <a:t>Magician who controls every action in the play</a:t>
            </a:r>
          </a:p>
          <a:p>
            <a:r>
              <a:rPr lang="en-IN" dirty="0" smtClean="0"/>
              <a:t>Loving person – Affectionate father; permits the marriage</a:t>
            </a:r>
          </a:p>
          <a:p>
            <a:r>
              <a:rPr lang="en-IN" dirty="0" smtClean="0"/>
              <a:t>Wise person – Forgiveness and not vengeance</a:t>
            </a:r>
          </a:p>
          <a:p>
            <a:r>
              <a:rPr lang="en-IN" dirty="0" smtClean="0"/>
              <a:t>Autobiographical element -  “Let your indulgence set me free” – Now the “MAGIC” is over, “Goodbye”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74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Symbols in the play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AutoNum type="arabicParenR"/>
            </a:pPr>
            <a:r>
              <a:rPr lang="en-IN" dirty="0" smtClean="0"/>
              <a:t>The tempest – storm within and outside </a:t>
            </a:r>
          </a:p>
          <a:p>
            <a:pPr marL="571500" indent="-457200">
              <a:buAutoNum type="arabicParenR"/>
            </a:pPr>
            <a:r>
              <a:rPr lang="en-IN" dirty="0" smtClean="0"/>
              <a:t>A game of chess – moves and countermoves in life</a:t>
            </a:r>
          </a:p>
          <a:p>
            <a:pPr marL="571500" indent="-457200">
              <a:buAutoNum type="arabicParenR"/>
            </a:pPr>
            <a:r>
              <a:rPr lang="en-IN" dirty="0" smtClean="0"/>
              <a:t>Prospero – prosperity in terms of wisdom</a:t>
            </a:r>
          </a:p>
          <a:p>
            <a:pPr marL="571500" indent="-457200">
              <a:buAutoNum type="arabicParenR"/>
            </a:pPr>
            <a:r>
              <a:rPr lang="en-IN" dirty="0" err="1" smtClean="0"/>
              <a:t>Caliban</a:t>
            </a:r>
            <a:r>
              <a:rPr lang="en-IN" dirty="0" smtClean="0"/>
              <a:t> v/s Miranda – (cannibal) Cruelty v/s Innocence</a:t>
            </a:r>
          </a:p>
          <a:p>
            <a:pPr marL="571500" indent="-457200">
              <a:buAutoNum type="arabicParenR"/>
            </a:pPr>
            <a:r>
              <a:rPr lang="en-IN" dirty="0" smtClean="0"/>
              <a:t>Magical Island – An artist’s creation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5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Prospero</a:t>
            </a:r>
            <a:endParaRPr lang="en-IN" dirty="0"/>
          </a:p>
        </p:txBody>
      </p:sp>
      <p:pic>
        <p:nvPicPr>
          <p:cNvPr id="3074" name="Picture 2" descr="C:\Users\Nitin\Desktop\Tempest\Prospe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65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5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caliban</a:t>
            </a:r>
            <a:endParaRPr lang="en-IN" dirty="0"/>
          </a:p>
        </p:txBody>
      </p:sp>
      <p:pic>
        <p:nvPicPr>
          <p:cNvPr id="4098" name="Picture 2" descr="C:\Users\Nitin\Desktop\Tempest\Caliba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2177256"/>
            <a:ext cx="7643813" cy="38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Miranda and Ferdinand </a:t>
            </a:r>
            <a:endParaRPr lang="en-IN" dirty="0"/>
          </a:p>
        </p:txBody>
      </p:sp>
      <p:pic>
        <p:nvPicPr>
          <p:cNvPr id="5122" name="Picture 2" descr="C:\Users\Nitin\Desktop\Tempest\Miran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315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Ariel</a:t>
            </a:r>
            <a:endParaRPr lang="en-IN" dirty="0"/>
          </a:p>
        </p:txBody>
      </p:sp>
      <p:pic>
        <p:nvPicPr>
          <p:cNvPr id="6146" name="Picture 2" descr="C:\Users\Nitin\Desktop\Tempest\Ariel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858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Stephano</a:t>
            </a:r>
            <a:r>
              <a:rPr lang="en-IN" dirty="0" smtClean="0"/>
              <a:t> and </a:t>
            </a:r>
            <a:r>
              <a:rPr lang="en-IN" dirty="0" err="1" smtClean="0"/>
              <a:t>Trinculo</a:t>
            </a:r>
            <a:endParaRPr lang="en-IN" dirty="0"/>
          </a:p>
        </p:txBody>
      </p:sp>
      <p:pic>
        <p:nvPicPr>
          <p:cNvPr id="7170" name="Picture 2" descr="C:\Users\Nitin\Desktop\Tempest\Trincu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943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33400"/>
            <a:ext cx="89535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4" y="5257800"/>
            <a:ext cx="8348795" cy="533400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IN" sz="2800" b="1" dirty="0" smtClean="0">
                <a:solidFill>
                  <a:schemeClr val="tx1"/>
                </a:solidFill>
              </a:rPr>
              <a:t> William Shakespeare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550" y="4038600"/>
            <a:ext cx="6629400" cy="914399"/>
          </a:xfrm>
        </p:spPr>
        <p:txBody>
          <a:bodyPr anchor="t"/>
          <a:lstStyle/>
          <a:p>
            <a:r>
              <a:rPr lang="en-IN" dirty="0" smtClean="0">
                <a:solidFill>
                  <a:schemeClr val="bg1"/>
                </a:solidFill>
              </a:rPr>
              <a:t>(1610)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All the best!</a:t>
            </a:r>
            <a:endParaRPr lang="en-IN" dirty="0"/>
          </a:p>
        </p:txBody>
      </p:sp>
      <p:pic>
        <p:nvPicPr>
          <p:cNvPr id="8194" name="Picture 2" descr="C:\Users\Nitin\Desktop\Tempest\Prospero.jpg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4957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Five acts; Nine scenes + one epilogue </a:t>
            </a:r>
          </a:p>
          <a:p>
            <a:pPr marL="114300" indent="0">
              <a:buNone/>
            </a:pPr>
            <a:endParaRPr lang="en-IN" b="1" dirty="0" smtClean="0"/>
          </a:p>
          <a:p>
            <a:r>
              <a:rPr lang="en-IN" b="1" dirty="0" smtClean="0"/>
              <a:t>The whole action takes place on “an uninhabited island”.</a:t>
            </a:r>
          </a:p>
          <a:p>
            <a:pPr marL="114300" indent="0">
              <a:buNone/>
            </a:pPr>
            <a:endParaRPr lang="en-IN" b="1" dirty="0" smtClean="0"/>
          </a:p>
          <a:p>
            <a:r>
              <a:rPr lang="en-IN" b="1" dirty="0" smtClean="0"/>
              <a:t>The actual time of action encompasses 2 days.</a:t>
            </a:r>
          </a:p>
          <a:p>
            <a:endParaRPr lang="en-IN" b="1" dirty="0"/>
          </a:p>
          <a:p>
            <a:r>
              <a:rPr lang="en-IN" b="1" dirty="0" smtClean="0"/>
              <a:t>Tragicomedy</a:t>
            </a:r>
          </a:p>
          <a:p>
            <a:pPr marL="1143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17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Ariel/</a:t>
            </a:r>
            <a:r>
              <a:rPr lang="en-IN" dirty="0" err="1" smtClean="0"/>
              <a:t>Caliban</a:t>
            </a:r>
            <a:r>
              <a:rPr lang="en-IN" dirty="0" smtClean="0"/>
              <a:t> – Antonio/</a:t>
            </a:r>
            <a:r>
              <a:rPr lang="en-IN" dirty="0" err="1" smtClean="0"/>
              <a:t>Trinculo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524000"/>
            <a:ext cx="4040188" cy="838200"/>
          </a:xfrm>
        </p:spPr>
        <p:txBody>
          <a:bodyPr anchor="ctr"/>
          <a:lstStyle/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Naples</a:t>
            </a:r>
            <a:endParaRPr lang="en-IN" dirty="0"/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2438400"/>
          </a:xfrm>
        </p:spPr>
        <p:txBody>
          <a:bodyPr>
            <a:normAutofit/>
          </a:bodyPr>
          <a:lstStyle/>
          <a:p>
            <a:pPr indent="-342900">
              <a:spcBef>
                <a:spcPts val="0"/>
              </a:spcBef>
              <a:buClrTx/>
              <a:defRPr/>
            </a:pPr>
            <a:r>
              <a:rPr lang="en-IN" b="1" dirty="0"/>
              <a:t>Alonso – the Duke </a:t>
            </a:r>
            <a:endParaRPr lang="en-IN" b="1" dirty="0" smtClean="0"/>
          </a:p>
          <a:p>
            <a:r>
              <a:rPr lang="en-IN" b="1" dirty="0"/>
              <a:t>Sebastian – Alonso’s brother </a:t>
            </a:r>
          </a:p>
          <a:p>
            <a:pPr fontAlgn="t"/>
            <a:r>
              <a:rPr lang="en-IN" b="1" dirty="0"/>
              <a:t>Ferdinand – Alonso’s son</a:t>
            </a:r>
          </a:p>
          <a:p>
            <a:pPr marL="114300" indent="0" algn="ctr">
              <a:buNone/>
            </a:pPr>
            <a:endParaRPr lang="en-IN" dirty="0"/>
          </a:p>
          <a:p>
            <a:pPr marL="114300" indent="0">
              <a:buNone/>
            </a:pP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685800"/>
          </a:xfrm>
        </p:spPr>
        <p:txBody>
          <a:bodyPr anchor="ctr"/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Milan</a:t>
            </a:r>
            <a:endParaRPr lang="en-IN" dirty="0"/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2362200"/>
          </a:xfrm>
        </p:spPr>
        <p:txBody>
          <a:bodyPr>
            <a:normAutofit/>
          </a:bodyPr>
          <a:lstStyle/>
          <a:p>
            <a:r>
              <a:rPr lang="en-IN" b="1" dirty="0"/>
              <a:t>Antonio – the Duke </a:t>
            </a:r>
            <a:endParaRPr lang="en-IN" b="1" dirty="0" smtClean="0"/>
          </a:p>
          <a:p>
            <a:r>
              <a:rPr lang="en-IN" b="1" dirty="0"/>
              <a:t>Prospero – Antonio’s </a:t>
            </a:r>
            <a:r>
              <a:rPr lang="en-IN" b="1" dirty="0" smtClean="0"/>
              <a:t>brother (The right duke) </a:t>
            </a:r>
          </a:p>
          <a:p>
            <a:r>
              <a:rPr lang="en-IN" b="1" dirty="0"/>
              <a:t>Miranda – Prospero’s daughter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07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             Shipwreck			</a:t>
            </a:r>
            <a:r>
              <a:rPr lang="en-IN" dirty="0"/>
              <a:t> </a:t>
            </a:r>
            <a:r>
              <a:rPr lang="en-IN" dirty="0" smtClean="0"/>
              <a:t>   Cell (Cave)</a:t>
            </a:r>
            <a:endParaRPr lang="en-IN" dirty="0"/>
          </a:p>
        </p:txBody>
      </p:sp>
      <p:sp>
        <p:nvSpPr>
          <p:cNvPr id="9" name="Flowchart: Extract 8"/>
          <p:cNvSpPr/>
          <p:nvPr/>
        </p:nvSpPr>
        <p:spPr>
          <a:xfrm>
            <a:off x="685800" y="2438400"/>
            <a:ext cx="4267200" cy="3505200"/>
          </a:xfrm>
          <a:prstGeom prst="flowChartExtra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/>
              <a:t>Alonso</a:t>
            </a:r>
          </a:p>
          <a:p>
            <a:pPr algn="ctr"/>
            <a:r>
              <a:rPr lang="en-IN" sz="2400" b="1" dirty="0" smtClean="0"/>
              <a:t>Ferdinand</a:t>
            </a:r>
          </a:p>
          <a:p>
            <a:pPr algn="ctr"/>
            <a:r>
              <a:rPr lang="en-IN" sz="2400" b="1" dirty="0" smtClean="0"/>
              <a:t>Sebastian</a:t>
            </a:r>
          </a:p>
          <a:p>
            <a:pPr algn="ctr"/>
            <a:r>
              <a:rPr lang="en-IN" sz="2400" b="1" dirty="0" smtClean="0"/>
              <a:t>Antonio</a:t>
            </a:r>
          </a:p>
          <a:p>
            <a:pPr algn="ctr"/>
            <a:r>
              <a:rPr lang="en-IN" sz="2400" b="1" dirty="0" smtClean="0"/>
              <a:t>Gonzalo</a:t>
            </a:r>
            <a:endParaRPr lang="en-IN" sz="2400" b="1" dirty="0"/>
          </a:p>
        </p:txBody>
      </p:sp>
      <p:sp>
        <p:nvSpPr>
          <p:cNvPr id="10" name="Regular Pentagon 9"/>
          <p:cNvSpPr/>
          <p:nvPr/>
        </p:nvSpPr>
        <p:spPr>
          <a:xfrm>
            <a:off x="5334000" y="2209800"/>
            <a:ext cx="3048000" cy="3581400"/>
          </a:xfrm>
          <a:prstGeom prst="pen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/>
              <a:t>Prospero</a:t>
            </a:r>
          </a:p>
          <a:p>
            <a:pPr algn="ctr"/>
            <a:r>
              <a:rPr lang="en-IN" sz="2400" b="1" dirty="0" smtClean="0"/>
              <a:t>Miranda</a:t>
            </a:r>
          </a:p>
          <a:p>
            <a:pPr algn="ctr"/>
            <a:r>
              <a:rPr lang="en-IN" sz="2400" b="1" dirty="0" smtClean="0"/>
              <a:t>Ariel</a:t>
            </a:r>
          </a:p>
          <a:p>
            <a:pPr algn="ctr"/>
            <a:r>
              <a:rPr lang="en-IN" sz="2400" b="1" dirty="0" err="1" smtClean="0"/>
              <a:t>Caliban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7251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Plot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Main Plot: Prospero’s revenge on Antonio</a:t>
            </a:r>
          </a:p>
          <a:p>
            <a:pPr marL="114300" indent="0">
              <a:buNone/>
            </a:pPr>
            <a:endParaRPr lang="en-IN" b="1" dirty="0" smtClean="0"/>
          </a:p>
          <a:p>
            <a:r>
              <a:rPr lang="en-IN" b="1" dirty="0" smtClean="0"/>
              <a:t>Subplot 1: Miranda – Ferdinand love story</a:t>
            </a:r>
          </a:p>
          <a:p>
            <a:pPr marL="114300" indent="0">
              <a:buNone/>
            </a:pPr>
            <a:endParaRPr lang="en-IN" b="1" dirty="0" smtClean="0"/>
          </a:p>
          <a:p>
            <a:r>
              <a:rPr lang="en-IN" b="1" dirty="0" smtClean="0"/>
              <a:t>Subplot 2: </a:t>
            </a:r>
            <a:r>
              <a:rPr lang="en-IN" b="1" dirty="0" err="1" smtClean="0"/>
              <a:t>Caliban</a:t>
            </a:r>
            <a:r>
              <a:rPr lang="en-IN" b="1" dirty="0" smtClean="0"/>
              <a:t> – </a:t>
            </a:r>
            <a:r>
              <a:rPr lang="en-IN" b="1" dirty="0" err="1" smtClean="0"/>
              <a:t>Trinculo</a:t>
            </a:r>
            <a:r>
              <a:rPr lang="en-IN" b="1" dirty="0" smtClean="0"/>
              <a:t> – </a:t>
            </a:r>
            <a:r>
              <a:rPr lang="en-IN" b="1" dirty="0" err="1" smtClean="0"/>
              <a:t>Stephano</a:t>
            </a:r>
            <a:r>
              <a:rPr lang="en-IN" b="1" dirty="0" smtClean="0"/>
              <a:t> episode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7786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Main </a:t>
            </a:r>
            <a:r>
              <a:rPr lang="en-IN" dirty="0"/>
              <a:t>Plot: Prospero’s revenge on Antonio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Prospero: Duke of Milan (Wise, learned, studious)</a:t>
            </a:r>
          </a:p>
          <a:p>
            <a:r>
              <a:rPr lang="en-IN" dirty="0" smtClean="0"/>
              <a:t>Antonio takes disadvantage of Prospero</a:t>
            </a:r>
          </a:p>
          <a:p>
            <a:r>
              <a:rPr lang="en-IN" dirty="0" smtClean="0"/>
              <a:t>Antonio with the help of Alonso removes Prospero from power and sends to an island along with his 2years old daughter.</a:t>
            </a:r>
          </a:p>
          <a:p>
            <a:r>
              <a:rPr lang="en-IN" dirty="0" smtClean="0"/>
              <a:t>Gonzalo secretly helps Prospero by providing water, clothes and books.  </a:t>
            </a:r>
          </a:p>
          <a:p>
            <a:r>
              <a:rPr lang="en-IN" dirty="0" smtClean="0"/>
              <a:t>After 13 years, Prospero creates the tempest with his magic; Antonio, Alonso are drowned; Alonso loses his son</a:t>
            </a:r>
          </a:p>
          <a:p>
            <a:r>
              <a:rPr lang="en-IN" dirty="0" smtClean="0"/>
              <a:t>When Antonio, Alonso meet Prospero, they admit their mistake.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99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Subplot </a:t>
            </a:r>
            <a:r>
              <a:rPr lang="en-IN" dirty="0"/>
              <a:t>1: Miranda – Ferdinand love story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IN" dirty="0" smtClean="0"/>
              <a:t>Miranda, a fifteen year old girl</a:t>
            </a:r>
          </a:p>
          <a:p>
            <a:r>
              <a:rPr lang="en-IN" dirty="0" smtClean="0"/>
              <a:t>After shipwreck, Antonio, Alonso and Ferdinand are separated</a:t>
            </a:r>
          </a:p>
          <a:p>
            <a:r>
              <a:rPr lang="en-IN" dirty="0" smtClean="0"/>
              <a:t>Invisible Ariel keeps an eye on Ferdinand; Ferdinand feels sorry and lonely assuming the only survivor</a:t>
            </a:r>
          </a:p>
          <a:p>
            <a:r>
              <a:rPr lang="en-IN" dirty="0" smtClean="0"/>
              <a:t>Meeting of Miranda and Ferdinand – Love at first sight</a:t>
            </a:r>
          </a:p>
          <a:p>
            <a:r>
              <a:rPr lang="en-IN" dirty="0" smtClean="0"/>
              <a:t>Prospero’s approval to their marriage</a:t>
            </a:r>
          </a:p>
          <a:p>
            <a:r>
              <a:rPr lang="en-IN" dirty="0" smtClean="0"/>
              <a:t>Celebration by Iris (Goddess of Rainbow), Ceres (Goddess of Harvest), Juno (Queen of Gods)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1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Subplot </a:t>
            </a:r>
            <a:r>
              <a:rPr lang="en-IN" dirty="0"/>
              <a:t>2: </a:t>
            </a:r>
            <a:r>
              <a:rPr lang="en-IN" dirty="0" err="1"/>
              <a:t>Caliban</a:t>
            </a:r>
            <a:r>
              <a:rPr lang="en-IN" dirty="0"/>
              <a:t> – </a:t>
            </a:r>
            <a:r>
              <a:rPr lang="en-IN" dirty="0" err="1"/>
              <a:t>Trinculo</a:t>
            </a:r>
            <a:r>
              <a:rPr lang="en-IN" dirty="0"/>
              <a:t> – </a:t>
            </a:r>
            <a:r>
              <a:rPr lang="en-IN" dirty="0" err="1"/>
              <a:t>Stephano</a:t>
            </a:r>
            <a:r>
              <a:rPr lang="en-IN" dirty="0"/>
              <a:t> episode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 smtClean="0"/>
              <a:t>Caliban</a:t>
            </a:r>
            <a:r>
              <a:rPr lang="en-IN" dirty="0" smtClean="0"/>
              <a:t> – son of dead witch </a:t>
            </a:r>
            <a:r>
              <a:rPr lang="en-IN" dirty="0" err="1" smtClean="0"/>
              <a:t>Sycorax</a:t>
            </a:r>
            <a:r>
              <a:rPr lang="en-IN" dirty="0" smtClean="0"/>
              <a:t>; salve of Prospero; uncultured, savage</a:t>
            </a:r>
          </a:p>
          <a:p>
            <a:r>
              <a:rPr lang="en-IN" dirty="0" err="1" smtClean="0"/>
              <a:t>Caliban</a:t>
            </a:r>
            <a:r>
              <a:rPr lang="en-IN" dirty="0" smtClean="0"/>
              <a:t> wants freedom from Prospero; had tried to rape Miranda</a:t>
            </a:r>
          </a:p>
          <a:p>
            <a:r>
              <a:rPr lang="en-IN" dirty="0" err="1" smtClean="0"/>
              <a:t>Trinculo</a:t>
            </a:r>
            <a:r>
              <a:rPr lang="en-IN" dirty="0" smtClean="0"/>
              <a:t> – Court Jester; </a:t>
            </a:r>
            <a:r>
              <a:rPr lang="en-IN" dirty="0" err="1" smtClean="0"/>
              <a:t>Stephano</a:t>
            </a:r>
            <a:r>
              <a:rPr lang="en-IN" dirty="0" smtClean="0"/>
              <a:t> – Butler </a:t>
            </a:r>
          </a:p>
          <a:p>
            <a:r>
              <a:rPr lang="en-IN" dirty="0" err="1" smtClean="0"/>
              <a:t>Stephano</a:t>
            </a:r>
            <a:r>
              <a:rPr lang="en-IN" dirty="0" smtClean="0"/>
              <a:t> – </a:t>
            </a:r>
            <a:r>
              <a:rPr lang="en-IN" dirty="0" err="1" smtClean="0"/>
              <a:t>Caliban</a:t>
            </a:r>
            <a:r>
              <a:rPr lang="en-IN" dirty="0" smtClean="0"/>
              <a:t>: to kill Prospero; to steal his books; to marry with Miranda; to become ruler of island</a:t>
            </a:r>
          </a:p>
          <a:p>
            <a:r>
              <a:rPr lang="en-IN" dirty="0" smtClean="0"/>
              <a:t>Beautiful apparel in the cave; chasing hounds</a:t>
            </a:r>
          </a:p>
          <a:p>
            <a:r>
              <a:rPr lang="en-IN" dirty="0" smtClean="0"/>
              <a:t>Act V: Ariel captures them; Prospero announces </a:t>
            </a:r>
            <a:r>
              <a:rPr lang="en-IN" dirty="0" err="1" smtClean="0"/>
              <a:t>Caliban</a:t>
            </a:r>
            <a:r>
              <a:rPr lang="en-IN" dirty="0" smtClean="0"/>
              <a:t> to be the new ruler of the island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787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444</TotalTime>
  <Words>581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“The Bard of Avon”</vt:lpstr>
      <vt:lpstr>(1610)</vt:lpstr>
      <vt:lpstr>Structure</vt:lpstr>
      <vt:lpstr>Ariel/Caliban – Antonio/Trinculo</vt:lpstr>
      <vt:lpstr>PowerPoint Presentation</vt:lpstr>
      <vt:lpstr>Plot</vt:lpstr>
      <vt:lpstr> Main Plot: Prospero’s revenge on Antonio </vt:lpstr>
      <vt:lpstr> Subplot 1: Miranda – Ferdinand love story </vt:lpstr>
      <vt:lpstr> Subplot 2: Caliban – Trinculo – Stephano episode </vt:lpstr>
      <vt:lpstr>Theme of forgiveness</vt:lpstr>
      <vt:lpstr>Lost and found theme</vt:lpstr>
      <vt:lpstr>Theme of illusion and reality</vt:lpstr>
      <vt:lpstr>Prospero</vt:lpstr>
      <vt:lpstr>Symbols in the play</vt:lpstr>
      <vt:lpstr>Prospero</vt:lpstr>
      <vt:lpstr>caliban</vt:lpstr>
      <vt:lpstr>Miranda and Ferdinand </vt:lpstr>
      <vt:lpstr>Ariel</vt:lpstr>
      <vt:lpstr>Stephano and Trinculo</vt:lpstr>
      <vt:lpstr>All the best!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Tempest</dc:title>
  <dc:creator>NITIN JARANDIKAR</dc:creator>
  <cp:lastModifiedBy>Nitin</cp:lastModifiedBy>
  <cp:revision>25</cp:revision>
  <dcterms:created xsi:type="dcterms:W3CDTF">2006-08-16T00:00:00Z</dcterms:created>
  <dcterms:modified xsi:type="dcterms:W3CDTF">2019-09-22T15:04:20Z</dcterms:modified>
</cp:coreProperties>
</file>