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78383" autoAdjust="0"/>
  </p:normalViewPr>
  <p:slideViewPr>
    <p:cSldViewPr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447800"/>
            <a:ext cx="6781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200" dirty="0" smtClean="0">
                <a:solidFill>
                  <a:srgbClr val="FF0000"/>
                </a:solidFill>
              </a:rPr>
              <a:t>मराठी पेपर नं. </a:t>
            </a:r>
            <a:r>
              <a:rPr lang="en-US" sz="3200" dirty="0" smtClean="0">
                <a:solidFill>
                  <a:srgbClr val="FF0000"/>
                </a:solidFill>
              </a:rPr>
              <a:t>7</a:t>
            </a:r>
            <a:r>
              <a:rPr lang="hi-IN" sz="3200" dirty="0" smtClean="0">
                <a:solidFill>
                  <a:srgbClr val="FF0000"/>
                </a:solidFill>
              </a:rPr>
              <a:t>  </a:t>
            </a:r>
          </a:p>
          <a:p>
            <a:pPr algn="ctr">
              <a:lnSpc>
                <a:spcPct val="150000"/>
              </a:lnSpc>
            </a:pPr>
            <a:r>
              <a:rPr lang="hi-IN" sz="3200" dirty="0" smtClean="0">
                <a:solidFill>
                  <a:schemeClr val="accent2">
                    <a:lumMod val="75000"/>
                  </a:schemeClr>
                </a:solidFill>
              </a:rPr>
              <a:t>बी. ए. भाग-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3 </a:t>
            </a:r>
            <a:endParaRPr lang="hi-IN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hi-IN" sz="3200" dirty="0" smtClean="0">
                <a:solidFill>
                  <a:srgbClr val="CC0099"/>
                </a:solidFill>
              </a:rPr>
              <a:t>विषय: काव्यशास्त्र</a:t>
            </a:r>
            <a:endParaRPr lang="en-US" sz="3200" dirty="0" smtClean="0">
              <a:solidFill>
                <a:srgbClr val="CC0099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mr-IN" sz="3200" dirty="0">
                <a:solidFill>
                  <a:srgbClr val="FFC000"/>
                </a:solidFill>
              </a:rPr>
              <a:t>सत्र </a:t>
            </a:r>
            <a:r>
              <a:rPr lang="mr-IN" sz="3200" dirty="0" smtClean="0">
                <a:solidFill>
                  <a:srgbClr val="FFC000"/>
                </a:solidFill>
              </a:rPr>
              <a:t>पाचवे </a:t>
            </a:r>
            <a:endParaRPr lang="hi-IN" sz="3200" dirty="0" smtClean="0">
              <a:solidFill>
                <a:srgbClr val="FFC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2600" y="924580"/>
            <a:ext cx="537839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mr-IN" sz="2800" b="1" cap="none" spc="0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राधांनगरी महाविद्यालय राधांनगरी </a:t>
            </a:r>
            <a:endParaRPr lang="en-US" sz="2800" b="1" cap="none" spc="0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778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mr-IN" dirty="0">
                <a:ln>
                  <a:solidFill>
                    <a:srgbClr val="FF0000"/>
                  </a:solidFill>
                </a:ln>
              </a:rPr>
              <a:t>प्रस्तावना </a:t>
            </a:r>
            <a:endParaRPr lang="mr-IN" dirty="0" smtClean="0">
              <a:ln>
                <a:solidFill>
                  <a:srgbClr val="FF0000"/>
                </a:solidFill>
              </a:ln>
            </a:endParaRPr>
          </a:p>
          <a:p>
            <a:r>
              <a:rPr lang="mr-IN" sz="1800" dirty="0" smtClean="0"/>
              <a:t>काव्य निर्मिती करताना लेखकापुढे यश हा उद्देश असतो.</a:t>
            </a:r>
          </a:p>
          <a:p>
            <a:r>
              <a:rPr lang="mr-IN" sz="1800" dirty="0" smtClean="0"/>
              <a:t>मम्मटाने काव्याची वायक्तिक व सामाजिक प्रयोजणे सांगितली.</a:t>
            </a:r>
          </a:p>
          <a:p>
            <a:pPr marL="0" indent="0">
              <a:buNone/>
            </a:pPr>
            <a:r>
              <a:rPr lang="mr-IN" sz="2800" dirty="0" smtClean="0">
                <a:ln>
                  <a:solidFill>
                    <a:srgbClr val="00B0F0"/>
                  </a:solidFill>
                </a:ln>
              </a:rPr>
              <a:t> यशप्राप्ती :- </a:t>
            </a:r>
          </a:p>
          <a:p>
            <a:r>
              <a:rPr lang="mr-IN" sz="1800" dirty="0" smtClean="0"/>
              <a:t>लेखकाला समाजाकडून वहावा मिळावी </a:t>
            </a:r>
            <a:r>
              <a:rPr lang="mr-IN" sz="1800" dirty="0"/>
              <a:t>असे </a:t>
            </a:r>
            <a:r>
              <a:rPr lang="mr-IN" sz="1800" dirty="0" smtClean="0"/>
              <a:t>वाटते.</a:t>
            </a:r>
          </a:p>
          <a:p>
            <a:r>
              <a:rPr lang="mr-IN" sz="1800" dirty="0"/>
              <a:t>आपल्या </a:t>
            </a:r>
            <a:r>
              <a:rPr lang="mr-IN" sz="1800" dirty="0" smtClean="0"/>
              <a:t>कृती विषयी अनुकूल व प्रतिकूल मत येणे आणि त्यातून अनंद वं दुख होणे ही गोष्ट सहाजिकच.</a:t>
            </a:r>
          </a:p>
          <a:p>
            <a:r>
              <a:rPr lang="mr-IN" sz="1800" dirty="0" smtClean="0"/>
              <a:t>मम्मटाचे प्रयोजन स्वीकारताना आक्षेप येतात.</a:t>
            </a:r>
          </a:p>
          <a:p>
            <a:r>
              <a:rPr lang="mr-IN" sz="1800" dirty="0" smtClean="0"/>
              <a:t>ज्ञानेश्वर, तुकाराम या संत कवींनी यशासाठी लेखन केले नाही. </a:t>
            </a:r>
          </a:p>
          <a:p>
            <a:r>
              <a:rPr lang="mr-IN" sz="1800" dirty="0" smtClean="0"/>
              <a:t>खांडेकर, करंदीकर महानोर यांनी यशासाठी लेखन केले म्हणणे चुकीचे होईल.  </a:t>
            </a:r>
          </a:p>
          <a:p>
            <a:pPr marL="0" indent="0">
              <a:buNone/>
            </a:pPr>
            <a:endParaRPr lang="mr-IN" sz="1800" dirty="0"/>
          </a:p>
          <a:p>
            <a:pPr marL="0" indent="0">
              <a:buNone/>
            </a:pPr>
            <a:endParaRPr lang="mr-IN" sz="1800" dirty="0" smtClean="0"/>
          </a:p>
          <a:p>
            <a:pPr marL="0" indent="0">
              <a:buNone/>
            </a:pPr>
            <a:r>
              <a:rPr lang="mr-IN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7372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mr-IN" sz="3600" dirty="0" smtClean="0">
                <a:solidFill>
                  <a:srgbClr val="CC0099"/>
                </a:solidFill>
              </a:rPr>
              <a:t>अर्थप्राप्ती </a:t>
            </a:r>
          </a:p>
          <a:p>
            <a:r>
              <a:rPr lang="mr-IN" sz="1800" dirty="0" smtClean="0"/>
              <a:t>अर्थ प्राप्ती झाल्याची काही उदाहरणे </a:t>
            </a:r>
          </a:p>
          <a:p>
            <a:r>
              <a:rPr lang="mr-IN" sz="1800" dirty="0" smtClean="0"/>
              <a:t>फारसी कवी फिरदौसी यांने शाहानामा ग्रंथ द्रव्य प्राप्तीसाठी लिहिला.</a:t>
            </a:r>
          </a:p>
          <a:p>
            <a:r>
              <a:rPr lang="mr-IN" sz="1800" dirty="0"/>
              <a:t>शिवाजी </a:t>
            </a:r>
            <a:r>
              <a:rPr lang="mr-IN" sz="1800" dirty="0" smtClean="0"/>
              <a:t>महाराजांच्या काळात भूषण कवीला वैभव प्राप्त झाले. </a:t>
            </a:r>
          </a:p>
          <a:p>
            <a:r>
              <a:rPr lang="mr-IN" sz="1800" dirty="0"/>
              <a:t>आजच्या </a:t>
            </a:r>
            <a:r>
              <a:rPr lang="mr-IN" sz="1800" dirty="0" smtClean="0"/>
              <a:t>काळात माम्मटाचे हे प्रयोजन हास्यास्पद आहे. </a:t>
            </a:r>
          </a:p>
          <a:p>
            <a:r>
              <a:rPr lang="mr-IN" sz="1800" dirty="0"/>
              <a:t>संत </a:t>
            </a:r>
            <a:r>
              <a:rPr lang="mr-IN" sz="1800" dirty="0" smtClean="0"/>
              <a:t>कवींनी सुद्धा द्रव्य मिळविण्यासाठी काव्य लिहिले नाही. </a:t>
            </a:r>
          </a:p>
          <a:p>
            <a:r>
              <a:rPr lang="mr-IN" sz="1800" dirty="0" smtClean="0"/>
              <a:t>विंदा करंदीकरांनी पुरस्करची रक्कम सामाजिक संस्थेला दान केली. </a:t>
            </a:r>
          </a:p>
          <a:p>
            <a:pPr marL="0" indent="0">
              <a:buNone/>
            </a:pPr>
            <a:endParaRPr lang="mr-IN" sz="1800" dirty="0"/>
          </a:p>
          <a:p>
            <a:pPr marL="0" indent="0">
              <a:buNone/>
            </a:pPr>
            <a:r>
              <a:rPr lang="mr-IN" sz="3600" b="1" dirty="0" smtClean="0">
                <a:solidFill>
                  <a:srgbClr val="7030A0"/>
                </a:solidFill>
              </a:rPr>
              <a:t>  व्यवहारज्ञान</a:t>
            </a:r>
            <a:r>
              <a:rPr lang="mr-IN" sz="1100" dirty="0" smtClean="0">
                <a:solidFill>
                  <a:srgbClr val="7030A0"/>
                </a:solidFill>
              </a:rPr>
              <a:t> :- </a:t>
            </a:r>
          </a:p>
          <a:p>
            <a:r>
              <a:rPr lang="mr-IN" sz="1800" dirty="0" smtClean="0"/>
              <a:t>मम्मटाने </a:t>
            </a:r>
            <a:r>
              <a:rPr lang="mr-IN" sz="1800" dirty="0"/>
              <a:t>काव्य हे व्यवहार </a:t>
            </a:r>
            <a:r>
              <a:rPr lang="mr-IN" sz="1800" dirty="0" smtClean="0"/>
              <a:t>विदे म्हंटले आहे. </a:t>
            </a:r>
          </a:p>
          <a:p>
            <a:r>
              <a:rPr lang="mr-IN" sz="1800" dirty="0"/>
              <a:t>व्यवहार </a:t>
            </a:r>
            <a:r>
              <a:rPr lang="mr-IN" sz="1800" dirty="0" smtClean="0"/>
              <a:t>म्हणजे खानदानी वं दरबारी लोकांचे व्यवहार. </a:t>
            </a:r>
          </a:p>
          <a:p>
            <a:r>
              <a:rPr lang="mr-IN" sz="1800" dirty="0" smtClean="0"/>
              <a:t>महाभारत ग्रंथातून मानवी जीवन व्यवहाराचे ज्ञान मिळते. </a:t>
            </a:r>
          </a:p>
          <a:p>
            <a:r>
              <a:rPr lang="mr-IN" sz="1800" dirty="0" smtClean="0"/>
              <a:t>नटसम्राट नाटकातून म्हातारपणीच्या जीवनाचे हाल कळते.  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41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mr-IN" sz="3600" dirty="0" smtClean="0">
                <a:solidFill>
                  <a:srgbClr val="C00000"/>
                </a:solidFill>
              </a:rPr>
              <a:t>अशुभ निवारण  </a:t>
            </a:r>
          </a:p>
          <a:p>
            <a:r>
              <a:rPr lang="mr-IN" sz="1800" dirty="0" smtClean="0"/>
              <a:t>अशुभ निवारणासाठी काव्य निर्मिती उपयुक्त ठरते असे म्हंटले आहे. </a:t>
            </a:r>
          </a:p>
          <a:p>
            <a:r>
              <a:rPr lang="mr-IN" sz="1800" dirty="0" smtClean="0"/>
              <a:t>मम्मटाची काही उदाहरणे मयूर कवीने सूर्य शतक लिहिल्याने </a:t>
            </a:r>
          </a:p>
          <a:p>
            <a:r>
              <a:rPr lang="mr-IN" sz="1800" dirty="0" smtClean="0"/>
              <a:t>कृष्णदर्यार्नव याने हरीवरदा ग्रंथ लिहिल्याने त्याचे कुष्ट रोग बरे झाले. </a:t>
            </a:r>
          </a:p>
          <a:p>
            <a:r>
              <a:rPr lang="mr-IN" sz="1800" dirty="0"/>
              <a:t>आजच्या </a:t>
            </a:r>
            <a:r>
              <a:rPr lang="mr-IN" sz="1800" dirty="0" smtClean="0"/>
              <a:t>कालखंडामधे गुरुचरित्र, शिवलीलामृत, व्यंकटेश स्त्रोत्र यांच्या वाचनाने अशुभ निवारण झाले म्हणने शंकास्पद आहे. </a:t>
            </a:r>
          </a:p>
          <a:p>
            <a:pPr marL="0" indent="0">
              <a:buNone/>
            </a:pPr>
            <a:r>
              <a:rPr lang="mr-IN" sz="3600" b="1" dirty="0" smtClean="0"/>
              <a:t>  </a:t>
            </a:r>
            <a:r>
              <a:rPr lang="mr-IN" sz="3600" b="1" dirty="0" smtClean="0">
                <a:solidFill>
                  <a:schemeClr val="accent6">
                    <a:lumMod val="50000"/>
                  </a:schemeClr>
                </a:solidFill>
              </a:rPr>
              <a:t>उपदेश </a:t>
            </a:r>
          </a:p>
          <a:p>
            <a:r>
              <a:rPr lang="mr-IN" sz="1800" dirty="0" smtClean="0"/>
              <a:t>उपदेशाचे उदाहरण देताना मम्मटाने उपदेशाचे तीन मार्ग संगितले. </a:t>
            </a:r>
          </a:p>
          <a:p>
            <a:r>
              <a:rPr lang="mr-IN" sz="1800" dirty="0"/>
              <a:t>वेदादी </a:t>
            </a:r>
            <a:r>
              <a:rPr lang="mr-IN" sz="1800" dirty="0" smtClean="0"/>
              <a:t>शास्त्रे श्रुतीस्मृति, वाड्मय </a:t>
            </a:r>
          </a:p>
          <a:p>
            <a:r>
              <a:rPr lang="mr-IN" sz="1800" dirty="0" smtClean="0"/>
              <a:t>वाड्मयाचा उद्देश हा जबरदस्तीचा असतो. </a:t>
            </a:r>
          </a:p>
          <a:p>
            <a:r>
              <a:rPr lang="mr-IN" sz="1800" dirty="0" smtClean="0"/>
              <a:t>दूसरा प्रकार इतिहास पुराणाचा असून येथे अज्ञा नाही. </a:t>
            </a:r>
          </a:p>
          <a:p>
            <a:r>
              <a:rPr lang="mr-IN" sz="1800" dirty="0"/>
              <a:t>तिसर्‍या </a:t>
            </a:r>
            <a:r>
              <a:rPr lang="mr-IN" sz="1800" dirty="0" smtClean="0"/>
              <a:t>प्रकारचा उपदेश हा आज्ञा किवा सल्ला नसून पत्नीचा लडिवाळपना आहे.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5195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5598" y="2967335"/>
            <a:ext cx="83728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mr-IN" sz="66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आभारी </a:t>
            </a:r>
            <a:r>
              <a:rPr lang="mr-IN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आहोत .......... </a:t>
            </a:r>
            <a:endParaRPr lang="en-US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1562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73</TotalTime>
  <Words>274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ORGANISATION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Sidhivinayak</cp:lastModifiedBy>
  <cp:revision>28</cp:revision>
  <dcterms:created xsi:type="dcterms:W3CDTF">2019-12-31T04:08:54Z</dcterms:created>
  <dcterms:modified xsi:type="dcterms:W3CDTF">2020-01-06T05:42:44Z</dcterms:modified>
</cp:coreProperties>
</file>