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78383" autoAdjust="0"/>
  </p:normalViewPr>
  <p:slideViewPr>
    <p:cSldViewPr>
      <p:cViewPr varScale="1">
        <p:scale>
          <a:sx n="74" d="100"/>
          <a:sy n="74" d="100"/>
        </p:scale>
        <p:origin x="-39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2" cstate="print"/>
          <a:srcRect t="33333"/>
          <a:stretch>
            <a:fillRect/>
          </a:stretch>
        </p:blipFill>
        <p:spPr>
          <a:xfrm>
            <a:off x="0" y="0"/>
            <a:ext cx="9144000" cy="4572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205E4-9C50-4084-8DE5-C693BE445EF5}" type="datetimeFigureOut">
              <a:rPr lang="en-US" smtClean="0"/>
              <a:pPr/>
              <a:t>1/6/2020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75CFE-E528-4F71-8416-82961B98F73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7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007888"/>
            <a:ext cx="7772400" cy="1470025"/>
          </a:xfrm>
        </p:spPr>
        <p:txBody>
          <a:bodyPr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205E4-9C50-4084-8DE5-C693BE445EF5}" type="datetimeFigureOut">
              <a:rPr lang="en-US" smtClean="0"/>
              <a:pPr/>
              <a:t>1/6/2020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75CFE-E528-4F71-8416-82961B98F7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205E4-9C50-4084-8DE5-C693BE445EF5}" type="datetimeFigureOut">
              <a:rPr lang="en-US" smtClean="0"/>
              <a:pPr/>
              <a:t>1/6/2020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75CFE-E528-4F71-8416-82961B98F7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205E4-9C50-4084-8DE5-C693BE445EF5}" type="datetimeFigureOut">
              <a:rPr lang="en-US" smtClean="0"/>
              <a:pPr/>
              <a:t>1/6/2020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75CFE-E528-4F71-8416-82961B98F73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79248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962525"/>
            <a:ext cx="7885113" cy="1362075"/>
          </a:xfrm>
        </p:spPr>
        <p:txBody>
          <a:bodyPr anchor="t"/>
          <a:lstStyle>
            <a:lvl1pPr algn="l">
              <a:defRPr sz="3200" b="0" i="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3462338"/>
            <a:ext cx="7885113" cy="1500187"/>
          </a:xfrm>
        </p:spPr>
        <p:txBody>
          <a:bodyPr anchor="b">
            <a:normAutofit/>
          </a:bodyPr>
          <a:lstStyle>
            <a:lvl1pPr marL="0" indent="0">
              <a:buNone/>
              <a:defRPr sz="1700" baseline="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205E4-9C50-4084-8DE5-C693BE445EF5}" type="datetimeFigureOut">
              <a:rPr lang="en-US" smtClean="0"/>
              <a:pPr/>
              <a:t>1/6/2020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75CFE-E528-4F71-8416-82961B98F7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3733800" cy="4114800"/>
          </a:xfrm>
        </p:spPr>
        <p:txBody>
          <a:bodyPr/>
          <a:lstStyle>
            <a:lvl5pPr>
              <a:defRPr/>
            </a:lvl5pPr>
            <a:lvl6pPr>
              <a:buClr>
                <a:schemeClr val="tx2"/>
              </a:buClr>
              <a:buFont typeface="Arial" pitchFamily="34" charset="0"/>
              <a:buChar char="•"/>
              <a:defRPr/>
            </a:lvl6pPr>
            <a:lvl7pPr>
              <a:buClr>
                <a:schemeClr val="tx2"/>
              </a:buClr>
              <a:buFont typeface="Arial" pitchFamily="34" charset="0"/>
              <a:buChar char="•"/>
              <a:defRPr/>
            </a:lvl7pPr>
            <a:lvl8pPr>
              <a:buClr>
                <a:schemeClr val="tx2"/>
              </a:buClr>
              <a:buFont typeface="Arial" pitchFamily="34" charset="0"/>
              <a:buChar char="•"/>
              <a:defRPr/>
            </a:lvl8pPr>
            <a:lvl9pPr>
              <a:buClr>
                <a:schemeClr val="tx2"/>
              </a:buCl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1600200"/>
            <a:ext cx="3733800" cy="41148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205E4-9C50-4084-8DE5-C693BE445EF5}" type="datetimeFigureOut">
              <a:rPr lang="en-US" smtClean="0"/>
              <a:pPr/>
              <a:t>1/6/2020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75CFE-E528-4F71-8416-82961B98F7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205E4-9C50-4084-8DE5-C693BE445EF5}" type="datetimeFigureOut">
              <a:rPr lang="en-US" smtClean="0"/>
              <a:pPr/>
              <a:t>1/6/2020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75CFE-E528-4F71-8416-82961B98F7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205E4-9C50-4084-8DE5-C693BE445EF5}" type="datetimeFigureOut">
              <a:rPr lang="en-US" smtClean="0"/>
              <a:pPr/>
              <a:t>1/6/2020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75CFE-E528-4F71-8416-82961B98F7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205E4-9C50-4084-8DE5-C693BE445EF5}" type="datetimeFigureOut">
              <a:rPr lang="en-US" smtClean="0"/>
              <a:pPr/>
              <a:t>1/6/2020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75CFE-E528-4F71-8416-82961B98F7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962400" y="1447800"/>
            <a:ext cx="4648200" cy="4267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2648" y="2547891"/>
            <a:ext cx="2971800" cy="3167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205E4-9C50-4084-8DE5-C693BE445EF5}" type="datetimeFigureOut">
              <a:rPr lang="en-US" smtClean="0"/>
              <a:pPr/>
              <a:t>1/6/2020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75CFE-E528-4F71-8416-82961B98F7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orizo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657344" y="1447800"/>
            <a:ext cx="3419856" cy="3474720"/>
          </a:xfrm>
          <a:custGeom>
            <a:avLst/>
            <a:gdLst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74450 w 3419856"/>
              <a:gd name="connsiteY9" fmla="*/ 3429000 h 3429000"/>
              <a:gd name="connsiteX10" fmla="*/ 21806 w 3419856"/>
              <a:gd name="connsiteY10" fmla="*/ 3407194 h 3429000"/>
              <a:gd name="connsiteX11" fmla="*/ 0 w 3419856"/>
              <a:gd name="connsiteY11" fmla="*/ 3354550 h 3429000"/>
              <a:gd name="connsiteX12" fmla="*/ 0 w 3419856"/>
              <a:gd name="connsiteY12" fmla="*/ 74450 h 3429000"/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21806 w 3419856"/>
              <a:gd name="connsiteY9" fmla="*/ 3407194 h 3429000"/>
              <a:gd name="connsiteX10" fmla="*/ 0 w 3419856"/>
              <a:gd name="connsiteY10" fmla="*/ 3354550 h 3429000"/>
              <a:gd name="connsiteX11" fmla="*/ 0 w 3419856"/>
              <a:gd name="connsiteY11" fmla="*/ 74450 h 3429000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8026"/>
              <a:gd name="connsiteY0" fmla="*/ 74450 h 3910007"/>
              <a:gd name="connsiteX1" fmla="*/ 21806 w 3968026"/>
              <a:gd name="connsiteY1" fmla="*/ 21806 h 3910007"/>
              <a:gd name="connsiteX2" fmla="*/ 74450 w 3968026"/>
              <a:gd name="connsiteY2" fmla="*/ 0 h 3910007"/>
              <a:gd name="connsiteX3" fmla="*/ 3345406 w 3968026"/>
              <a:gd name="connsiteY3" fmla="*/ 0 h 3910007"/>
              <a:gd name="connsiteX4" fmla="*/ 3398050 w 3968026"/>
              <a:gd name="connsiteY4" fmla="*/ 21806 h 3910007"/>
              <a:gd name="connsiteX5" fmla="*/ 3419856 w 3968026"/>
              <a:gd name="connsiteY5" fmla="*/ 74450 h 3910007"/>
              <a:gd name="connsiteX6" fmla="*/ 3419856 w 3968026"/>
              <a:gd name="connsiteY6" fmla="*/ 3354550 h 3910007"/>
              <a:gd name="connsiteX7" fmla="*/ 3398050 w 3968026"/>
              <a:gd name="connsiteY7" fmla="*/ 3407194 h 3910007"/>
              <a:gd name="connsiteX8" fmla="*/ 0 w 3968026"/>
              <a:gd name="connsiteY8" fmla="*/ 3354550 h 3910007"/>
              <a:gd name="connsiteX9" fmla="*/ 0 w 3968026"/>
              <a:gd name="connsiteY9" fmla="*/ 74450 h 3910007"/>
              <a:gd name="connsiteX0" fmla="*/ 0 w 3419856"/>
              <a:gd name="connsiteY0" fmla="*/ 74450 h 3901233"/>
              <a:gd name="connsiteX1" fmla="*/ 21806 w 3419856"/>
              <a:gd name="connsiteY1" fmla="*/ 21806 h 3901233"/>
              <a:gd name="connsiteX2" fmla="*/ 74450 w 3419856"/>
              <a:gd name="connsiteY2" fmla="*/ 0 h 3901233"/>
              <a:gd name="connsiteX3" fmla="*/ 3345406 w 3419856"/>
              <a:gd name="connsiteY3" fmla="*/ 0 h 3901233"/>
              <a:gd name="connsiteX4" fmla="*/ 3398050 w 3419856"/>
              <a:gd name="connsiteY4" fmla="*/ 21806 h 3901233"/>
              <a:gd name="connsiteX5" fmla="*/ 3419856 w 3419856"/>
              <a:gd name="connsiteY5" fmla="*/ 74450 h 3901233"/>
              <a:gd name="connsiteX6" fmla="*/ 3419856 w 3419856"/>
              <a:gd name="connsiteY6" fmla="*/ 3354550 h 3901233"/>
              <a:gd name="connsiteX7" fmla="*/ 0 w 3419856"/>
              <a:gd name="connsiteY7" fmla="*/ 3354550 h 3901233"/>
              <a:gd name="connsiteX8" fmla="*/ 0 w 3419856"/>
              <a:gd name="connsiteY8" fmla="*/ 74450 h 3901233"/>
              <a:gd name="connsiteX0" fmla="*/ 0 w 3419856"/>
              <a:gd name="connsiteY0" fmla="*/ 74450 h 3354550"/>
              <a:gd name="connsiteX1" fmla="*/ 21806 w 3419856"/>
              <a:gd name="connsiteY1" fmla="*/ 21806 h 3354550"/>
              <a:gd name="connsiteX2" fmla="*/ 74450 w 3419856"/>
              <a:gd name="connsiteY2" fmla="*/ 0 h 3354550"/>
              <a:gd name="connsiteX3" fmla="*/ 3345406 w 3419856"/>
              <a:gd name="connsiteY3" fmla="*/ 0 h 3354550"/>
              <a:gd name="connsiteX4" fmla="*/ 3398050 w 3419856"/>
              <a:gd name="connsiteY4" fmla="*/ 21806 h 3354550"/>
              <a:gd name="connsiteX5" fmla="*/ 3419856 w 3419856"/>
              <a:gd name="connsiteY5" fmla="*/ 74450 h 3354550"/>
              <a:gd name="connsiteX6" fmla="*/ 3419856 w 3419856"/>
              <a:gd name="connsiteY6" fmla="*/ 3354550 h 3354550"/>
              <a:gd name="connsiteX7" fmla="*/ 0 w 3419856"/>
              <a:gd name="connsiteY7" fmla="*/ 3354550 h 3354550"/>
              <a:gd name="connsiteX8" fmla="*/ 0 w 3419856"/>
              <a:gd name="connsiteY8" fmla="*/ 74450 h 3354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419856" h="3354550">
                <a:moveTo>
                  <a:pt x="0" y="74450"/>
                </a:moveTo>
                <a:cubicBezTo>
                  <a:pt x="0" y="54705"/>
                  <a:pt x="7844" y="35768"/>
                  <a:pt x="21806" y="21806"/>
                </a:cubicBezTo>
                <a:cubicBezTo>
                  <a:pt x="35768" y="7844"/>
                  <a:pt x="54705" y="0"/>
                  <a:pt x="74450" y="0"/>
                </a:cubicBezTo>
                <a:lnTo>
                  <a:pt x="3345406" y="0"/>
                </a:lnTo>
                <a:cubicBezTo>
                  <a:pt x="3365151" y="0"/>
                  <a:pt x="3384088" y="7844"/>
                  <a:pt x="3398050" y="21806"/>
                </a:cubicBezTo>
                <a:cubicBezTo>
                  <a:pt x="3412012" y="35768"/>
                  <a:pt x="3419856" y="54705"/>
                  <a:pt x="3419856" y="74450"/>
                </a:cubicBezTo>
                <a:lnTo>
                  <a:pt x="3419856" y="3354550"/>
                </a:lnTo>
                <a:lnTo>
                  <a:pt x="0" y="3354550"/>
                </a:lnTo>
                <a:lnTo>
                  <a:pt x="0" y="74450"/>
                </a:lnTo>
                <a:close/>
              </a:path>
            </a:pathLst>
          </a:custGeom>
        </p:spPr>
        <p:txBody>
          <a:bodyPr>
            <a:normAutofit/>
          </a:bodyPr>
          <a:lstStyle>
            <a:lvl1pPr marL="0" indent="0" algn="ctr">
              <a:buNone/>
              <a:defRPr sz="2000" baseline="0">
                <a:solidFill>
                  <a:schemeClr val="tx1">
                    <a:lumMod val="6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547890"/>
            <a:ext cx="2971800" cy="2405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205E4-9C50-4084-8DE5-C693BE445EF5}" type="datetimeFigureOut">
              <a:rPr lang="en-US" smtClean="0"/>
              <a:pPr/>
              <a:t>1/6/2020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75CFE-E528-4F71-8416-82961B98F7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7924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15000" y="6356350"/>
            <a:ext cx="152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strike="noStrike" spc="60" baseline="0">
                <a:solidFill>
                  <a:schemeClr val="tx1"/>
                </a:solidFill>
              </a:defRPr>
            </a:lvl1pPr>
          </a:lstStyle>
          <a:p>
            <a:fld id="{174205E4-9C50-4084-8DE5-C693BE445EF5}" type="datetimeFigureOut">
              <a:rPr lang="en-US" smtClean="0"/>
              <a:pPr/>
              <a:t>1/6/2020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cap="all" spc="60" baseline="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43800" y="6356350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aseline="0">
                <a:solidFill>
                  <a:schemeClr val="tx1"/>
                </a:solidFill>
              </a:defRPr>
            </a:lvl1pPr>
          </a:lstStyle>
          <a:p>
            <a:fld id="{AB375CFE-E528-4F71-8416-82961B98F73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000" kern="1200" cap="all" spc="50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219200" y="1447800"/>
            <a:ext cx="678180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mr-IN" sz="3200" b="1" dirty="0">
                <a:ln w="10541" cmpd="sng">
                  <a:solidFill>
                    <a:sysClr val="windowText" lastClr="000000"/>
                  </a:solidFill>
                  <a:prstDash val="solid"/>
                </a:ln>
                <a:solidFill>
                  <a:srgbClr val="C00000"/>
                </a:solidFill>
              </a:rPr>
              <a:t>राधांनगरी महाविद्यालय राधांनगरी </a:t>
            </a:r>
            <a:endParaRPr lang="en-US" sz="3200" b="1" dirty="0">
              <a:ln w="10541" cmpd="sng">
                <a:solidFill>
                  <a:sysClr val="windowText" lastClr="000000"/>
                </a:solidFill>
                <a:prstDash val="solid"/>
              </a:ln>
              <a:solidFill>
                <a:srgbClr val="C00000"/>
              </a:solidFill>
            </a:endParaRPr>
          </a:p>
          <a:p>
            <a:pPr algn="ctr">
              <a:lnSpc>
                <a:spcPct val="150000"/>
              </a:lnSpc>
            </a:pPr>
            <a:r>
              <a:rPr lang="hi-IN" sz="3200" dirty="0" smtClean="0"/>
              <a:t>बी. ए. भाग-</a:t>
            </a:r>
            <a:r>
              <a:rPr lang="en-US" sz="3200" dirty="0" smtClean="0"/>
              <a:t> 1</a:t>
            </a:r>
            <a:endParaRPr lang="hi-IN" sz="3200" dirty="0" smtClean="0"/>
          </a:p>
          <a:p>
            <a:pPr algn="ctr">
              <a:lnSpc>
                <a:spcPct val="150000"/>
              </a:lnSpc>
            </a:pPr>
            <a:r>
              <a:rPr lang="hi-IN" sz="3200" dirty="0" smtClean="0"/>
              <a:t>विषय: </a:t>
            </a:r>
            <a:r>
              <a:rPr lang="mr-IN" sz="3200" dirty="0" smtClean="0"/>
              <a:t>अक्षरबंध </a:t>
            </a:r>
          </a:p>
          <a:p>
            <a:pPr algn="ctr">
              <a:lnSpc>
                <a:spcPct val="150000"/>
              </a:lnSpc>
            </a:pPr>
            <a:r>
              <a:rPr lang="mr-IN" sz="3200" dirty="0" smtClean="0"/>
              <a:t>घटक – जीवाचा आटापीटा </a:t>
            </a:r>
          </a:p>
          <a:p>
            <a:pPr algn="ctr">
              <a:lnSpc>
                <a:spcPct val="150000"/>
              </a:lnSpc>
            </a:pPr>
            <a:endParaRPr lang="mr-IN" sz="3200" dirty="0" smtClean="0"/>
          </a:p>
        </p:txBody>
      </p:sp>
    </p:spTree>
    <p:extLst>
      <p:ext uri="{BB962C8B-B14F-4D97-AF65-F5344CB8AC3E}">
        <p14:creationId xmlns:p14="http://schemas.microsoft.com/office/powerpoint/2010/main" val="31077841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381000" y="762000"/>
            <a:ext cx="8534400" cy="44196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hi-IN" sz="2400" dirty="0" smtClean="0"/>
              <a:t>प्रास्ताविक:</a:t>
            </a:r>
            <a:endParaRPr lang="mr-IN" sz="2400" dirty="0" smtClean="0"/>
          </a:p>
          <a:p>
            <a:pPr>
              <a:buFont typeface="Wingdings" pitchFamily="2" charset="2"/>
              <a:buChar char="Ø"/>
            </a:pPr>
            <a:r>
              <a:rPr lang="mr-IN" sz="2400" dirty="0"/>
              <a:t>माणूस </a:t>
            </a:r>
            <a:r>
              <a:rPr lang="mr-IN" sz="2400" dirty="0" smtClean="0"/>
              <a:t>हाच लोकनाथ यशवंत यांच्या कवितेचा केंद्र बिंदु </a:t>
            </a:r>
          </a:p>
          <a:p>
            <a:pPr>
              <a:buFont typeface="Wingdings" pitchFamily="2" charset="2"/>
              <a:buChar char="Ø"/>
            </a:pPr>
            <a:r>
              <a:rPr lang="mr-IN" sz="2400" dirty="0"/>
              <a:t>समोरच्या </a:t>
            </a:r>
            <a:r>
              <a:rPr lang="mr-IN" sz="2400" dirty="0" smtClean="0"/>
              <a:t>माणसाची जात कळलीच पाहिजे असा त्यांचा आटापिटा </a:t>
            </a:r>
          </a:p>
          <a:p>
            <a:pPr>
              <a:buFont typeface="Wingdings" pitchFamily="2" charset="2"/>
              <a:buChar char="Ø"/>
            </a:pPr>
            <a:r>
              <a:rPr lang="mr-IN" sz="2400" dirty="0" smtClean="0"/>
              <a:t>आडनावावरुण जात शोधण्याचा प्रयत्न.</a:t>
            </a:r>
          </a:p>
          <a:p>
            <a:pPr marL="0" indent="0">
              <a:buNone/>
            </a:pPr>
            <a:r>
              <a:rPr lang="mr-IN" sz="2400" dirty="0" smtClean="0"/>
              <a:t>कवी परिचय :- </a:t>
            </a:r>
          </a:p>
          <a:p>
            <a:pPr>
              <a:buFont typeface="Wingdings" pitchFamily="2" charset="2"/>
              <a:buChar char="Ø"/>
            </a:pPr>
            <a:r>
              <a:rPr lang="mr-IN" sz="2400" dirty="0"/>
              <a:t>लोकनाथ </a:t>
            </a:r>
            <a:r>
              <a:rPr lang="mr-IN" sz="2400" dirty="0" smtClean="0"/>
              <a:t>यशवंत यांचा जन्म 13 मार्च 1976 रोजी झाला. </a:t>
            </a:r>
          </a:p>
          <a:p>
            <a:pPr>
              <a:buFont typeface="Wingdings" pitchFamily="2" charset="2"/>
              <a:buChar char="Ø"/>
            </a:pPr>
            <a:r>
              <a:rPr lang="mr-IN" sz="2400" dirty="0"/>
              <a:t>लोकनाथ </a:t>
            </a:r>
            <a:r>
              <a:rPr lang="mr-IN" sz="2400" dirty="0" smtClean="0"/>
              <a:t>यशवंत विसंगती आणि ढोंग यावर टीका करतात. </a:t>
            </a:r>
          </a:p>
          <a:p>
            <a:pPr>
              <a:buFont typeface="Wingdings" pitchFamily="2" charset="2"/>
              <a:buChar char="Ø"/>
            </a:pPr>
            <a:r>
              <a:rPr lang="mr-IN" sz="2400" dirty="0" smtClean="0"/>
              <a:t>फुले, शाहू, आंबेडकर यांच्या समता तत्वाचा उधघोष करतात. </a:t>
            </a:r>
          </a:p>
          <a:p>
            <a:pPr>
              <a:buFont typeface="Wingdings" pitchFamily="2" charset="2"/>
              <a:buChar char="Ø"/>
            </a:pPr>
            <a:r>
              <a:rPr lang="mr-IN" sz="2400" dirty="0"/>
              <a:t>कवितेमध्ये </a:t>
            </a:r>
            <a:r>
              <a:rPr lang="mr-IN" sz="2400" dirty="0" smtClean="0"/>
              <a:t>जगतीकीकरणाच्या परिणाम उपरोधिक शब्दात मांडतात. </a:t>
            </a:r>
          </a:p>
          <a:p>
            <a:pPr>
              <a:buFont typeface="Wingdings" pitchFamily="2" charset="2"/>
              <a:buChar char="Ø"/>
            </a:pPr>
            <a:r>
              <a:rPr lang="mr-IN" sz="2400" dirty="0"/>
              <a:t>शब्द </a:t>
            </a:r>
            <a:r>
              <a:rPr lang="mr-IN" sz="2400" dirty="0" smtClean="0"/>
              <a:t>प्रतिमा आणि अभिव्यक्ति यांच्या जाणिवा कविता, वाढविते.      </a:t>
            </a:r>
            <a:endParaRPr lang="mr-IN" sz="2400" dirty="0"/>
          </a:p>
        </p:txBody>
      </p:sp>
    </p:spTree>
    <p:extLst>
      <p:ext uri="{BB962C8B-B14F-4D97-AF65-F5344CB8AC3E}">
        <p14:creationId xmlns:p14="http://schemas.microsoft.com/office/powerpoint/2010/main" val="30737217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381000" y="762000"/>
            <a:ext cx="8534400" cy="4419600"/>
          </a:xfrm>
        </p:spPr>
        <p:txBody>
          <a:bodyPr>
            <a:normAutofit fontScale="55000" lnSpcReduction="20000"/>
          </a:bodyPr>
          <a:lstStyle/>
          <a:p>
            <a:pPr algn="ctr">
              <a:buNone/>
            </a:pPr>
            <a:r>
              <a:rPr lang="mr-IN" sz="2800" b="1" dirty="0" smtClean="0"/>
              <a:t>जी</a:t>
            </a:r>
            <a:r>
              <a:rPr lang="hi-IN" sz="2800" b="1" dirty="0" smtClean="0"/>
              <a:t>वाचा अटापिटा (कविता)</a:t>
            </a:r>
          </a:p>
          <a:p>
            <a:pPr marL="0" indent="0">
              <a:buNone/>
            </a:pPr>
            <a:r>
              <a:rPr lang="mr-IN" sz="2400" dirty="0" smtClean="0"/>
              <a:t>माझे आडनाव माहीत नसल्याने तो खूप अस्वस्थ झाला. </a:t>
            </a:r>
            <a:endParaRPr lang="mr-IN" sz="2400" dirty="0"/>
          </a:p>
          <a:p>
            <a:pPr marL="0" indent="0">
              <a:buNone/>
            </a:pPr>
            <a:r>
              <a:rPr lang="mr-IN" sz="2400" dirty="0" smtClean="0"/>
              <a:t>एनकेन प्रकारे त्याने मामाचे नाव विचारले. </a:t>
            </a:r>
          </a:p>
          <a:p>
            <a:pPr marL="0" indent="0">
              <a:buNone/>
            </a:pPr>
            <a:r>
              <a:rPr lang="mr-IN" sz="2400" dirty="0"/>
              <a:t>त्यावरूनही </a:t>
            </a:r>
            <a:r>
              <a:rPr lang="mr-IN" sz="2400" dirty="0" smtClean="0"/>
              <a:t>तो समजू शकला नाही.</a:t>
            </a:r>
          </a:p>
          <a:p>
            <a:pPr marL="0" indent="0">
              <a:buNone/>
            </a:pPr>
            <a:r>
              <a:rPr lang="mr-IN" sz="2400" dirty="0"/>
              <a:t>नंतर </a:t>
            </a:r>
            <a:r>
              <a:rPr lang="mr-IN" sz="2400" dirty="0" smtClean="0"/>
              <a:t>त्याने वस्ती विचारली </a:t>
            </a:r>
          </a:p>
          <a:p>
            <a:pPr marL="0" indent="0">
              <a:buNone/>
            </a:pPr>
            <a:r>
              <a:rPr lang="mr-IN" sz="2400" dirty="0" smtClean="0"/>
              <a:t>तिथेही त्याला बोध झाला नाही. </a:t>
            </a:r>
          </a:p>
          <a:p>
            <a:pPr marL="0" indent="0">
              <a:buNone/>
            </a:pPr>
            <a:r>
              <a:rPr lang="mr-IN" sz="2400" dirty="0" smtClean="0"/>
              <a:t>पत्नीचे आजोळही विचारले. तिथेही तो हतबल झाला. </a:t>
            </a:r>
          </a:p>
          <a:p>
            <a:pPr marL="0" indent="0">
              <a:buNone/>
            </a:pPr>
            <a:r>
              <a:rPr lang="mr-IN" sz="2400" dirty="0"/>
              <a:t>मुलाचे </a:t>
            </a:r>
            <a:r>
              <a:rPr lang="mr-IN" sz="2400" dirty="0" smtClean="0"/>
              <a:t>नाव त्याने विचारून घेतले. </a:t>
            </a:r>
          </a:p>
          <a:p>
            <a:pPr marL="0" indent="0">
              <a:buNone/>
            </a:pPr>
            <a:r>
              <a:rPr lang="mr-IN" sz="2400" dirty="0" smtClean="0"/>
              <a:t>मोठ्याचे मुक्तछंद लहाण्याचे समुद्र ऐकून.</a:t>
            </a:r>
          </a:p>
          <a:p>
            <a:pPr marL="0" indent="0">
              <a:buNone/>
            </a:pPr>
            <a:r>
              <a:rPr lang="mr-IN" sz="2400" dirty="0"/>
              <a:t>कुठल्याही </a:t>
            </a:r>
            <a:r>
              <a:rPr lang="mr-IN" sz="2400" dirty="0" smtClean="0"/>
              <a:t>निर्णयाप्रत येऊ शकला नाही तो. </a:t>
            </a:r>
          </a:p>
          <a:p>
            <a:pPr marL="0" indent="0">
              <a:buNone/>
            </a:pPr>
            <a:r>
              <a:rPr lang="mr-IN" sz="2400" dirty="0"/>
              <a:t>नंतर </a:t>
            </a:r>
            <a:r>
              <a:rPr lang="mr-IN" sz="2400" dirty="0" smtClean="0"/>
              <a:t>तो आरक्षणाच्या खास मुद्यावर आला. </a:t>
            </a:r>
          </a:p>
          <a:p>
            <a:pPr marL="0" indent="0">
              <a:buNone/>
            </a:pPr>
            <a:r>
              <a:rPr lang="mr-IN" sz="2400" dirty="0" smtClean="0"/>
              <a:t>माझा चेहरा निर्विकार बघून गांगरून गेला </a:t>
            </a:r>
          </a:p>
          <a:p>
            <a:pPr marL="0" indent="0">
              <a:buNone/>
            </a:pPr>
            <a:r>
              <a:rPr lang="mr-IN" sz="2400" dirty="0" smtClean="0"/>
              <a:t>पुढे तो आदरणीय थोर माणसावर उतरला </a:t>
            </a:r>
          </a:p>
          <a:p>
            <a:pPr marL="0" indent="0">
              <a:buNone/>
            </a:pPr>
            <a:r>
              <a:rPr lang="mr-IN" sz="2400" dirty="0"/>
              <a:t>मी </a:t>
            </a:r>
            <a:r>
              <a:rPr lang="mr-IN" sz="2400" dirty="0" smtClean="0"/>
              <a:t>काहीच प्रतीक्रिया दिली नाही. </a:t>
            </a:r>
          </a:p>
          <a:p>
            <a:pPr marL="0" indent="0">
              <a:buNone/>
            </a:pPr>
            <a:r>
              <a:rPr lang="mr-IN" sz="2400" dirty="0"/>
              <a:t>यावर </a:t>
            </a:r>
            <a:r>
              <a:rPr lang="mr-IN" sz="2400" dirty="0" smtClean="0"/>
              <a:t>त्याने माणसात भेद करणार्‍या धर्माची महती सांगत </a:t>
            </a:r>
          </a:p>
          <a:p>
            <a:pPr marL="0" indent="0">
              <a:buNone/>
            </a:pPr>
            <a:r>
              <a:rPr lang="mr-IN" sz="2400" dirty="0" smtClean="0"/>
              <a:t>धर्माविषयी विचारले.   </a:t>
            </a:r>
            <a:endParaRPr lang="mr-IN" sz="240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1447800"/>
            <a:ext cx="4374444" cy="32004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6394605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381000" y="762000"/>
            <a:ext cx="8534400" cy="44196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mr-IN" sz="2400" dirty="0" smtClean="0"/>
              <a:t>कुठलाही धर्म मी कानापर्यन्तच ठेवतो मेंदूत जाऊ देत नाही म्हणताच </a:t>
            </a:r>
          </a:p>
          <a:p>
            <a:pPr marL="0" indent="0">
              <a:buNone/>
            </a:pPr>
            <a:r>
              <a:rPr lang="mr-IN" sz="2400" dirty="0"/>
              <a:t>तो </a:t>
            </a:r>
            <a:r>
              <a:rPr lang="mr-IN" sz="2400" dirty="0" smtClean="0"/>
              <a:t>आत्तापर्यंत कासावीस झाला. </a:t>
            </a:r>
          </a:p>
          <a:p>
            <a:pPr marL="0" indent="0">
              <a:buNone/>
            </a:pPr>
            <a:r>
              <a:rPr lang="mr-IN" sz="2400" dirty="0"/>
              <a:t>चतुरवरणत </a:t>
            </a:r>
            <a:r>
              <a:rPr lang="mr-IN" sz="2400" dirty="0" smtClean="0"/>
              <a:t>कुठे बसतो मी, म्हणून त्याच्या जीवाचा आटापिटा सुरूच </a:t>
            </a:r>
          </a:p>
          <a:p>
            <a:pPr marL="0" indent="0">
              <a:buNone/>
            </a:pPr>
            <a:r>
              <a:rPr lang="mr-IN" sz="2400" dirty="0"/>
              <a:t>त्याचे </a:t>
            </a:r>
            <a:r>
              <a:rPr lang="mr-IN" sz="2400" dirty="0" smtClean="0"/>
              <a:t>ब्लडप्रेशर वाढू लागले, नि शरीरातील साखरी घटू लागली वेगाने, शेवटी त्याने निकरीचा प्रश्न केला. </a:t>
            </a:r>
          </a:p>
          <a:p>
            <a:pPr marL="0" indent="0">
              <a:buNone/>
            </a:pPr>
            <a:r>
              <a:rPr lang="mr-IN" sz="2400" dirty="0"/>
              <a:t>नोकरी </a:t>
            </a:r>
            <a:r>
              <a:rPr lang="mr-IN" sz="2400" dirty="0" smtClean="0"/>
              <a:t>कुठल्या कोट्यात मिळाली, मी म्हणालो कलावंताच्या </a:t>
            </a:r>
          </a:p>
          <a:p>
            <a:pPr marL="0" indent="0">
              <a:buNone/>
            </a:pPr>
            <a:r>
              <a:rPr lang="mr-IN" sz="2400" dirty="0"/>
              <a:t>काही </a:t>
            </a:r>
            <a:r>
              <a:rPr lang="mr-IN" sz="2400" dirty="0" smtClean="0"/>
              <a:t>किडे घाणीत जगतात तिथेच सरपटतात आणि तिथेच मरतात.  </a:t>
            </a:r>
            <a:endParaRPr lang="mr-IN" sz="2400" dirty="0"/>
          </a:p>
        </p:txBody>
      </p:sp>
    </p:spTree>
    <p:extLst>
      <p:ext uri="{BB962C8B-B14F-4D97-AF65-F5344CB8AC3E}">
        <p14:creationId xmlns:p14="http://schemas.microsoft.com/office/powerpoint/2010/main" val="1710359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381000" y="762000"/>
            <a:ext cx="8534400" cy="44196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mr-IN" sz="2400" dirty="0" smtClean="0"/>
              <a:t>कवीचे आडनाव माहीत नसल्याने जातीचा पत्ता लागत नाही =. </a:t>
            </a:r>
          </a:p>
          <a:p>
            <a:pPr>
              <a:buFont typeface="Wingdings" pitchFamily="2" charset="2"/>
              <a:buChar char="Ø"/>
            </a:pPr>
            <a:r>
              <a:rPr lang="mr-IN" sz="2400" dirty="0"/>
              <a:t>मामाचे </a:t>
            </a:r>
            <a:r>
              <a:rPr lang="mr-IN" sz="2400" dirty="0" smtClean="0"/>
              <a:t>नाव विचारले जाते </a:t>
            </a:r>
          </a:p>
          <a:p>
            <a:pPr>
              <a:buFont typeface="Wingdings" pitchFamily="2" charset="2"/>
              <a:buChar char="Ø"/>
            </a:pPr>
            <a:r>
              <a:rPr lang="mr-IN" sz="2400" dirty="0"/>
              <a:t>पत्नीच्या </a:t>
            </a:r>
            <a:r>
              <a:rPr lang="mr-IN" sz="2400" dirty="0" smtClean="0"/>
              <a:t>अजुळचे नाव विचारले जाते. </a:t>
            </a:r>
          </a:p>
          <a:p>
            <a:pPr>
              <a:buFont typeface="Wingdings" pitchFamily="2" charset="2"/>
              <a:buChar char="Ø"/>
            </a:pPr>
            <a:r>
              <a:rPr lang="mr-IN" sz="2400" dirty="0"/>
              <a:t>कवीच्या </a:t>
            </a:r>
            <a:r>
              <a:rPr lang="mr-IN" sz="2400" dirty="0" smtClean="0"/>
              <a:t>मुलांची नावे विचारली जातात. </a:t>
            </a:r>
          </a:p>
          <a:p>
            <a:pPr>
              <a:buFont typeface="Wingdings" pitchFamily="2" charset="2"/>
              <a:buChar char="Ø"/>
            </a:pPr>
            <a:r>
              <a:rPr lang="mr-IN" sz="2400" dirty="0"/>
              <a:t>कवि </a:t>
            </a:r>
            <a:r>
              <a:rPr lang="mr-IN" sz="2400" dirty="0" smtClean="0"/>
              <a:t>म्हणतात जात मानणारे किडे घनितच जगतात, तिथेच सरपटतात आणि शेवटी मरतात.  </a:t>
            </a:r>
          </a:p>
          <a:p>
            <a:pPr>
              <a:buFont typeface="Wingdings" pitchFamily="2" charset="2"/>
              <a:buChar char="Ø"/>
            </a:pPr>
            <a:endParaRPr lang="mr-IN" sz="2400" dirty="0"/>
          </a:p>
          <a:p>
            <a:pPr marL="0" indent="0">
              <a:buNone/>
            </a:pPr>
            <a:endParaRPr lang="mr-IN" sz="2400" dirty="0"/>
          </a:p>
        </p:txBody>
      </p:sp>
    </p:spTree>
    <p:extLst>
      <p:ext uri="{BB962C8B-B14F-4D97-AF65-F5344CB8AC3E}">
        <p14:creationId xmlns:p14="http://schemas.microsoft.com/office/powerpoint/2010/main" val="17908753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524000" y="2895600"/>
            <a:ext cx="6736139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mr-IN" sz="6000" b="1" dirty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आभारी आहोत ...... </a:t>
            </a:r>
            <a:endParaRPr lang="en-US" sz="6000" b="1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276651687"/>
      </p:ext>
    </p:extLst>
  </p:cSld>
  <p:clrMapOvr>
    <a:masterClrMapping/>
  </p:clrMapOvr>
</p:sld>
</file>

<file path=ppt/theme/theme1.xml><?xml version="1.0" encoding="utf-8"?>
<a:theme xmlns:a="http://schemas.openxmlformats.org/drawingml/2006/main" name="Horizon">
  <a:themeElements>
    <a:clrScheme name="Horizon">
      <a:dk1>
        <a:srgbClr val="000000"/>
      </a:dk1>
      <a:lt1>
        <a:srgbClr val="FFFFFF"/>
      </a:lt1>
      <a:dk2>
        <a:srgbClr val="1F2123"/>
      </a:dk2>
      <a:lt2>
        <a:srgbClr val="DC9E1F"/>
      </a:lt2>
      <a:accent1>
        <a:srgbClr val="7E97AD"/>
      </a:accent1>
      <a:accent2>
        <a:srgbClr val="CC8E60"/>
      </a:accent2>
      <a:accent3>
        <a:srgbClr val="7A6A60"/>
      </a:accent3>
      <a:accent4>
        <a:srgbClr val="B4936D"/>
      </a:accent4>
      <a:accent5>
        <a:srgbClr val="67787B"/>
      </a:accent5>
      <a:accent6>
        <a:srgbClr val="9D936F"/>
      </a:accent6>
      <a:hlink>
        <a:srgbClr val="646464"/>
      </a:hlink>
      <a:folHlink>
        <a:srgbClr val="969696"/>
      </a:folHlink>
    </a:clrScheme>
    <a:fontScheme name="Horizon">
      <a:maj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Horizon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2924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34925" h="47625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40000"/>
              </a:schemeClr>
            </a:gs>
            <a:gs pos="31000">
              <a:schemeClr val="phClr">
                <a:tint val="100000"/>
                <a:shade val="90000"/>
                <a:alpha val="100000"/>
              </a:schemeClr>
            </a:gs>
            <a:gs pos="100000">
              <a:schemeClr val="phClr">
                <a:tint val="100000"/>
                <a:shade val="80000"/>
                <a:alpha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80000"/>
              </a:schemeClr>
            </a:gs>
            <a:gs pos="41000">
              <a:schemeClr val="phClr">
                <a:tint val="100000"/>
                <a:shade val="100000"/>
                <a:alpha val="100000"/>
                <a:satMod val="150000"/>
              </a:schemeClr>
            </a:gs>
            <a:gs pos="100000">
              <a:schemeClr val="phClr">
                <a:tint val="100000"/>
                <a:shade val="65000"/>
                <a:alpha val="100000"/>
              </a:schemeClr>
            </a:gs>
          </a:gsLst>
          <a:path path="circle">
            <a:fillToRect l="50000" t="8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Horizon</Template>
  <TotalTime>46</TotalTime>
  <Words>294</Words>
  <Application>Microsoft Office PowerPoint</Application>
  <PresentationFormat>On-screen Show (4:3)</PresentationFormat>
  <Paragraphs>42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Horizon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ORGANISATION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Sidhivinayak</cp:lastModifiedBy>
  <cp:revision>26</cp:revision>
  <dcterms:created xsi:type="dcterms:W3CDTF">2019-12-31T04:08:54Z</dcterms:created>
  <dcterms:modified xsi:type="dcterms:W3CDTF">2020-01-06T05:55:20Z</dcterms:modified>
</cp:coreProperties>
</file>