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entury Gothic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5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151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6" name="Google Shape;26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7" name="Google Shape;127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8" name="Google Shape;128;p11"/>
          <p:cNvSpPr txBox="1"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1154957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37" name="Google Shape;137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2" name="Google Shape;142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1"/>
          </p:nvPr>
        </p:nvSpPr>
        <p:spPr>
          <a:xfrm>
            <a:off x="1152144" y="3547872"/>
            <a:ext cx="8825659" cy="247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8" name="Google Shape;158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9" name="Google Shape;159;p13"/>
          <p:cNvSpPr txBox="1"/>
          <p:nvPr/>
        </p:nvSpPr>
        <p:spPr>
          <a:xfrm>
            <a:off x="898295" y="596767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9715063" y="2629300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1945945" y="3679987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2"/>
          </p:nvPr>
        </p:nvSpPr>
        <p:spPr>
          <a:xfrm>
            <a:off x="1154954" y="5029198"/>
            <a:ext cx="8825659" cy="99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4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70" name="Google Shape;170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6" name="Google Shape;176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5380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body" idx="4"/>
          </p:nvPr>
        </p:nvSpPr>
        <p:spPr>
          <a:xfrm>
            <a:off x="4512721" y="3179764"/>
            <a:ext cx="3145380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body" idx="5"/>
          </p:nvPr>
        </p:nvSpPr>
        <p:spPr>
          <a:xfrm>
            <a:off x="7886700" y="2595032"/>
            <a:ext cx="3161029" cy="58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1" name="Google Shape;191;p15"/>
          <p:cNvCxnSpPr/>
          <p:nvPr/>
        </p:nvCxnSpPr>
        <p:spPr>
          <a:xfrm>
            <a:off x="4384991" y="2603500"/>
            <a:ext cx="32564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15"/>
          <p:cNvCxnSpPr/>
          <p:nvPr/>
        </p:nvCxnSpPr>
        <p:spPr>
          <a:xfrm>
            <a:off x="7775824" y="2603500"/>
            <a:ext cx="0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5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6"/>
          <p:cNvSpPr>
            <a:spLocks noGrp="1"/>
          </p:cNvSpPr>
          <p:nvPr>
            <p:ph type="pic" idx="2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3"/>
          </p:nvPr>
        </p:nvSpPr>
        <p:spPr>
          <a:xfrm>
            <a:off x="1154954" y="5109107"/>
            <a:ext cx="3050438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4"/>
          </p:nvPr>
        </p:nvSpPr>
        <p:spPr>
          <a:xfrm>
            <a:off x="4568865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16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6"/>
          </p:nvPr>
        </p:nvSpPr>
        <p:spPr>
          <a:xfrm>
            <a:off x="4568865" y="5109108"/>
            <a:ext cx="3050438" cy="91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7"/>
          </p:nvPr>
        </p:nvSpPr>
        <p:spPr>
          <a:xfrm>
            <a:off x="7983433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9"/>
          </p:nvPr>
        </p:nvSpPr>
        <p:spPr>
          <a:xfrm>
            <a:off x="7983433" y="5109107"/>
            <a:ext cx="3050438" cy="91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7" name="Google Shape;207;p16"/>
          <p:cNvCxnSpPr/>
          <p:nvPr/>
        </p:nvCxnSpPr>
        <p:spPr>
          <a:xfrm>
            <a:off x="4384245" y="2603500"/>
            <a:ext cx="1" cy="3461811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16"/>
          <p:cNvCxnSpPr/>
          <p:nvPr/>
        </p:nvCxnSpPr>
        <p:spPr>
          <a:xfrm>
            <a:off x="7807352" y="2603500"/>
            <a:ext cx="0" cy="3461811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16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 rot="5400000">
            <a:off x="3855400" y="-105413"/>
            <a:ext cx="3424768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8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20" name="Google Shape;220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7" name="Google Shape;227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 rot="5400000">
            <a:off x="6923244" y="2931978"/>
            <a:ext cx="4748591" cy="144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8"/>
            <a:ext cx="4748591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2" name="Google Shape;52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8032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6208776" y="2603500"/>
            <a:ext cx="482803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2"/>
          </p:nvPr>
        </p:nvSpPr>
        <p:spPr>
          <a:xfrm>
            <a:off x="1154954" y="3198448"/>
            <a:ext cx="4828032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3"/>
          </p:nvPr>
        </p:nvSpPr>
        <p:spPr>
          <a:xfrm>
            <a:off x="6208776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4"/>
          </p:nvPr>
        </p:nvSpPr>
        <p:spPr>
          <a:xfrm>
            <a:off x="6208711" y="3187921"/>
            <a:ext cx="4825160" cy="285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9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87" name="Google Shape;87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5779008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2793159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4" name="Google Shape;10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0" name="Google Shape;110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>
            <a:spLocks noGrp="1"/>
          </p:cNvSpPr>
          <p:nvPr>
            <p:ph type="ctrTitle"/>
          </p:nvPr>
        </p:nvSpPr>
        <p:spPr>
          <a:xfrm>
            <a:off x="1154954" y="504203"/>
            <a:ext cx="9971669" cy="245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mr-IN"/>
              <a:t>राधानगरी महाविद्यालय,राधानगरी</a:t>
            </a:r>
            <a:br>
              <a:rPr lang="mr-IN"/>
            </a:br>
            <a:r>
              <a:rPr lang="mr-IN"/>
              <a:t>    मानसशास्त्र परिचय        </a:t>
            </a:r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1"/>
          </p:nvPr>
        </p:nvSpPr>
        <p:spPr>
          <a:xfrm>
            <a:off x="4698255" y="3115634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mr-IN"/>
              <a:t>बी. ए. भाग एक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mr-IN"/>
              <a:t>मानसशास्त्रातील दृष्टीकोन </a:t>
            </a: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mr-IN"/>
              <a:t>APPROACHES IN PSYCHOLOGY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1) जैविक दृष्टीकोन </a:t>
            </a:r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जैविक दृष्टीकोनातून असे मानले जाते की मनुष्य आणि प्राणी या दोहोंचे वर्तन त्यांच्या जैविक क्रीयेनुसार घडत असते.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मेंदू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मज्जासंस्था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अनुवंश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विविध ग्रंथी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शरीर आणि वर्तन   </a:t>
            </a:r>
            <a:endParaRPr/>
          </a:p>
        </p:txBody>
      </p:sp>
      <p:pic>
        <p:nvPicPr>
          <p:cNvPr id="303" name="Google Shape;3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9777" y="3294957"/>
            <a:ext cx="3198455" cy="317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1269" y="3021477"/>
            <a:ext cx="1995860" cy="371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२) मनोगतिक दृष्टीकोन  </a:t>
            </a:r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डॉ. सिग्मंड फ्रॉईड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अबोध मन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विकृतीची करणे अबोध मनात असतात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बाल्यावस्थेतील अनुभव महत्वाचे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प्रेरणा, स्वप्ने, व्यक्तिमत्व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मानसोपचार    </a:t>
            </a:r>
            <a:endParaRPr/>
          </a:p>
        </p:txBody>
      </p: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7912" y="2281707"/>
            <a:ext cx="24574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6862" y="2743200"/>
            <a:ext cx="2849540" cy="2717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915" y="339971"/>
            <a:ext cx="9775065" cy="673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३. बोधनिक दृष्टीकोन </a:t>
            </a:r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रचनावाद – वेदन, प्रतिभा, भावना हे मानसिक अनुभवाचे प्राथमिक घटक आहेत.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वेदन, संवेदन, विचार, स्मृती या सारख्या मानसिक प्रक्रिया वर्तनाच्या मुळाशी असतात.        </a:t>
            </a:r>
            <a:endParaRPr/>
          </a:p>
        </p:txBody>
      </p:sp>
      <p:pic>
        <p:nvPicPr>
          <p:cNvPr id="326" name="Google Shape;3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950" y="4194554"/>
            <a:ext cx="1320265" cy="78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5624" y="3673368"/>
            <a:ext cx="2249711" cy="262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वर्तनवादी दृष्टीकोन  </a:t>
            </a:r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mr-IN"/>
              <a:t>जॉन बी. वॅटसन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/>
              <a:t>उद्दिपक – जीव – प्रतिक्रिया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/>
              <a:t>स्कीनर       </a:t>
            </a:r>
            <a:endParaRPr/>
          </a:p>
        </p:txBody>
      </p:sp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0907" y="2444951"/>
            <a:ext cx="2239411" cy="293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7076" y="4154308"/>
            <a:ext cx="1748252" cy="270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0180" y="2724149"/>
            <a:ext cx="2289220" cy="3025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मानवतावादी दृष्टीकोन  </a:t>
            </a:r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अब्राहम मास्लो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कार्ल रॉजर्स 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मुक्त इच्छा (Free Will))</a:t>
            </a:r>
            <a:endParaRPr/>
          </a:p>
        </p:txBody>
      </p:sp>
      <p:pic>
        <p:nvPicPr>
          <p:cNvPr id="343" name="Google Shape;34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5976" y="2603500"/>
            <a:ext cx="2134637" cy="165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0484" y="3431739"/>
            <a:ext cx="163830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उत्क्रांतीवादी दृष्टीकोन  </a:t>
            </a:r>
            <a:endParaRPr/>
          </a:p>
        </p:txBody>
      </p:sp>
      <p:pic>
        <p:nvPicPr>
          <p:cNvPr id="350" name="Google Shape;350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0786" y="3088819"/>
            <a:ext cx="18383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9033" y="766839"/>
            <a:ext cx="2956573" cy="274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0056" y="3515933"/>
            <a:ext cx="3555104" cy="204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7378" y="3258355"/>
            <a:ext cx="2964202" cy="209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सामाजिक-सांस्कृतिक दृष्टीकोन  </a:t>
            </a:r>
            <a:endParaRPr/>
          </a:p>
        </p:txBody>
      </p:sp>
      <p:pic>
        <p:nvPicPr>
          <p:cNvPr id="359" name="Google Shape;359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6558" y="2595003"/>
            <a:ext cx="3969102" cy="259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4870" y="4204952"/>
            <a:ext cx="366712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mr-IN"/>
              <a:t>मानसशास्त्राच्या अभ्यासपद्धती  </a:t>
            </a:r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mr-IN"/>
              <a:t>METHODS OF PSYCHOLOGY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मानसशास्त्राची व्याख्या  </a:t>
            </a:r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520"/>
              <a:buChar char="►"/>
            </a:pPr>
            <a:r>
              <a:rPr lang="mr-IN" sz="4400" b="1"/>
              <a:t>Psyche + Logos = Psychology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520"/>
              <a:buChar char="►"/>
            </a:pPr>
            <a:r>
              <a:rPr lang="mr-IN" sz="4400" b="1"/>
              <a:t>Psyche – आत्मा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520"/>
              <a:buChar char="►"/>
            </a:pPr>
            <a:r>
              <a:rPr lang="mr-IN" sz="4400" b="1"/>
              <a:t>Logos– शास्त्र  </a:t>
            </a:r>
            <a:endParaRPr sz="4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2667000" y="609600"/>
            <a:ext cx="7543800" cy="731838"/>
          </a:xfrm>
          <a:prstGeom prst="rect">
            <a:avLst/>
          </a:prstGeom>
          <a:solidFill>
            <a:schemeClr val="accent2"/>
          </a:solidFill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mr-I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निरीक्षण (Observation) </a:t>
            </a:r>
            <a:endParaRPr/>
          </a:p>
        </p:txBody>
      </p:sp>
      <p:sp>
        <p:nvSpPr>
          <p:cNvPr id="374" name="Google Shape;374;p3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निरीक्षण हा शब्द ‘नि:+ इक्षण” या शब्दापासून तयार झाला आहे ‘इक्ष’ म्हणजे पाहणे आणि ‘नि:’ म्हणजे पूर्णपणे – </a:t>
            </a:r>
            <a:r>
              <a:rPr lang="mr-IN">
                <a:solidFill>
                  <a:srgbClr val="FF0000"/>
                </a:solidFill>
              </a:rPr>
              <a:t>पूर्णपणे पाहणे म्हणजे निरीक्षण होय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>
                <a:solidFill>
                  <a:srgbClr val="FF0000"/>
                </a:solidFill>
              </a:rPr>
              <a:t>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निरीक्षणाची व्याख्या-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/>
              <a:t>“ निसर्गातील घटनांचे कार्यकारणसंबंध आणि परस्पर संबंध जाणून घेण्यासाठी घटना घडत असताना केलेले काटेकोर अवलोकन व केल्या जाणाऱ्या नोंदी म्हणजे निरीक्षण होय” – ऑक्सफर्ड शब्दकोश        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2362200" y="228600"/>
            <a:ext cx="7772400" cy="731838"/>
          </a:xfrm>
          <a:prstGeom prst="rect">
            <a:avLst/>
          </a:prstGeom>
          <a:solidFill>
            <a:schemeClr val="accent2"/>
          </a:solidFill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mr-I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निरीक्षण पद्धतीचे प्रकार </a:t>
            </a:r>
            <a:endParaRPr/>
          </a:p>
        </p:txBody>
      </p:sp>
      <p:sp>
        <p:nvSpPr>
          <p:cNvPr id="381" name="Google Shape;381;p39"/>
          <p:cNvSpPr txBox="1">
            <a:spLocks noGrp="1"/>
          </p:cNvSpPr>
          <p:nvPr>
            <p:ph type="body" idx="1"/>
          </p:nvPr>
        </p:nvSpPr>
        <p:spPr>
          <a:xfrm>
            <a:off x="2142186" y="2519966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१) नैसर्गिक निरीक्षण (Naturalistic Observation)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व्याख्या- 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/>
              <a:t>  “ वर्तनघटना स्वाभाविकपणे घडत असताना त्यात कोणताही हस्तक्षेप न करता किंवा अडथळा न आणता त्या घटनेचे अवलोकन करणे म्हणजे नैसर्गिक निरीक्षण होय”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/>
              <a:t>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/>
              <a:t> उदा. भूकंप, महापूर या प्रसंगी लोक एकमेकांना कशी मदत करतात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xfrm>
            <a:off x="2438400" y="685800"/>
            <a:ext cx="7772400" cy="731838"/>
          </a:xfrm>
          <a:prstGeom prst="rect">
            <a:avLst/>
          </a:prstGeom>
          <a:solidFill>
            <a:schemeClr val="accent2"/>
          </a:solidFill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mr-I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नैसर्गिक निरीक्षण पद्धतीचे गुण / फायदे </a:t>
            </a:r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body" idx="1"/>
          </p:nvPr>
        </p:nvSpPr>
        <p:spPr>
          <a:xfrm>
            <a:off x="4984124" y="2691684"/>
            <a:ext cx="4996489" cy="332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१) निरीक्षक निष्क्रीय असतो – फक्त घटना जशी घडते तशी नोंद ठेवतो- कोणताही बदल करत नाही त्यामुळे वास्तव स्वरुपाची माहिती मिळते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२) वर्तनात स्वाभाविकता असल्यामुळे मिळणारे निष्कर्ष दैनंदिन जीवनात अधिक लागू पडतात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mr-IN"/>
              <a:t> 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89" name="Google Shape;38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549" y="2705099"/>
            <a:ext cx="4219575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0"/>
          <p:cNvSpPr txBox="1"/>
          <p:nvPr/>
        </p:nvSpPr>
        <p:spPr>
          <a:xfrm>
            <a:off x="1390918" y="6019799"/>
            <a:ext cx="2150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जाने गुडाल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 txBox="1">
            <a:spLocks noGrp="1"/>
          </p:cNvSpPr>
          <p:nvPr>
            <p:ph type="title"/>
          </p:nvPr>
        </p:nvSpPr>
        <p:spPr>
          <a:xfrm>
            <a:off x="2438400" y="762000"/>
            <a:ext cx="7924800" cy="655638"/>
          </a:xfrm>
          <a:prstGeom prst="rect">
            <a:avLst/>
          </a:prstGeom>
          <a:solidFill>
            <a:srgbClr val="0070C0"/>
          </a:solidFill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entury Gothic"/>
              <a:buNone/>
            </a:pPr>
            <a:r>
              <a:rPr lang="mr-IN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नैसर्गिक निरीक्षण पद्धतीचे दोष / मर्यादा 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397" name="Google Shape;397;p4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332"/>
              <a:buChar char="►"/>
            </a:pPr>
            <a:r>
              <a:rPr lang="mr-IN" sz="1665"/>
              <a:t>१) </a:t>
            </a:r>
            <a:r>
              <a:rPr lang="mr-IN" sz="1665" b="1">
                <a:solidFill>
                  <a:schemeClr val="dk1"/>
                </a:solidFill>
              </a:rPr>
              <a:t>घटना केंव्हा घडेल हे निरीक्षकाच्या हातात नसते त्यामुळे घटना घडेपर्यंत वाट पहावी लागते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mr-IN" sz="1665" b="1">
                <a:solidFill>
                  <a:schemeClr val="dk1"/>
                </a:solidFill>
              </a:rPr>
              <a:t>२) घटनेवर नियत्रण ठेवता येत नाही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mr-IN" sz="1665" b="1">
                <a:solidFill>
                  <a:schemeClr val="dk1"/>
                </a:solidFill>
              </a:rPr>
              <a:t>३) आपल्या वर्तनाचे निरीक्षण केले जात आहे याची जाणीव झाल्यास त्यांच्या वर्तनात बदल होतो यालाच </a:t>
            </a:r>
            <a:r>
              <a:rPr lang="mr-IN" sz="1665" b="1">
                <a:solidFill>
                  <a:srgbClr val="FF0000"/>
                </a:solidFill>
              </a:rPr>
              <a:t>निरीक्षकाचा प्रभाव(Observer Effect)</a:t>
            </a:r>
            <a:r>
              <a:rPr lang="mr-IN" sz="1665" b="1">
                <a:solidFill>
                  <a:schemeClr val="dk1"/>
                </a:solidFill>
              </a:rPr>
              <a:t> असे म्हणतात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mr-IN" sz="1665" b="1">
                <a:solidFill>
                  <a:schemeClr val="dk1"/>
                </a:solidFill>
              </a:rPr>
              <a:t>या पद्धतीत वर्तन कसे घडले याची माहिती मिळते पण का घडले याची माहिती मिळत नाही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mr-IN" sz="1665" b="1">
                <a:solidFill>
                  <a:schemeClr val="dk1"/>
                </a:solidFill>
              </a:rPr>
              <a:t>निरीक्षकाची इच्छा, मते, पूर्वग्रह व व्यक्तिगत कल यांचा परिणाम निरीक्षण करताना होण्याची शकयता असते यालाच</a:t>
            </a:r>
            <a:r>
              <a:rPr lang="mr-IN" sz="1665" b="1">
                <a:solidFill>
                  <a:srgbClr val="FF0000"/>
                </a:solidFill>
              </a:rPr>
              <a:t>निरीक्षकाचा ग्रह (Observer Basis) </a:t>
            </a:r>
            <a:r>
              <a:rPr lang="mr-IN" sz="1665" b="1">
                <a:solidFill>
                  <a:schemeClr val="dk1"/>
                </a:solidFill>
              </a:rPr>
              <a:t> असे म्हणतात.    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mr-IN" sz="1665" b="1">
                <a:solidFill>
                  <a:schemeClr val="dk1"/>
                </a:solidFill>
              </a:rPr>
              <a:t>जरी या पद्धतीच्या कांही मर्यादा असल्या तरी या पद्धतीचा वापर वर्तनाचा अभ्यास करण्यासाठी उपयुक्त समजला जातो. जेंव्हा वर्तनाबाबत प्रयोग करता येत नाही तेंव्हा हि पद्धती उपयुक्त समजली जाते.       </a:t>
            </a:r>
            <a:endParaRPr sz="1665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/>
          <p:nvPr/>
        </p:nvSpPr>
        <p:spPr>
          <a:xfrm>
            <a:off x="3242256" y="3129176"/>
            <a:ext cx="5476741" cy="1341438"/>
          </a:xfrm>
          <a:prstGeom prst="rect">
            <a:avLst/>
          </a:prstGeom>
          <a:solidFill>
            <a:srgbClr val="0070C0"/>
          </a:solidFill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प्रायोगिक पद्धत     </a:t>
            </a:r>
            <a:endParaRPr sz="6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3"/>
          <p:cNvSpPr txBox="1">
            <a:spLocks noGrp="1"/>
          </p:cNvSpPr>
          <p:nvPr>
            <p:ph type="body" idx="1"/>
          </p:nvPr>
        </p:nvSpPr>
        <p:spPr>
          <a:xfrm>
            <a:off x="373489" y="1495917"/>
            <a:ext cx="11513712" cy="5072308"/>
          </a:xfrm>
          <a:prstGeom prst="rect">
            <a:avLst/>
          </a:prstGeom>
          <a:gradFill>
            <a:gsLst>
              <a:gs pos="0">
                <a:srgbClr val="DCE9E3"/>
              </a:gs>
              <a:gs pos="100000">
                <a:srgbClr val="91BFAB"/>
              </a:gs>
            </a:gsLst>
            <a:lin ang="5400000" scaled="0"/>
          </a:gra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mr-I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सर्व शास्त्रीय पद्धतीत सर्वात विश्वसनिय व अचूक निष्कर्ष प्राप्त होणारी पद्धती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mr-I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व्याख्या</a:t>
            </a:r>
            <a:r>
              <a:rPr lang="mr-I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-----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mr-I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प्रयोग म्हणजे निश्चित समस्येसंबधी नियंत्रित परिस्थितीत केलेले निरीक्षण होय”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“प्रयोग म्हणजे प्रयोगशाळेत एखादी घटना योजनापूर्वक निर्माण करून व परिस्थितीवर नियंत्रण ठेवून केलेले निरीक्षण होय”</a:t>
            </a:r>
            <a:endParaRPr sz="28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“विशिष्ठ समस्येचे अन्वेषण करण्यासाठी परीस्थीतीवर नियंत्रण ठेवून केलेले निरीक्षण म्हणजे प्रयोग होय”     </a:t>
            </a:r>
            <a:endParaRPr sz="2800" b="1"/>
          </a:p>
        </p:txBody>
      </p:sp>
      <p:sp>
        <p:nvSpPr>
          <p:cNvPr id="410" name="Google Shape;410;p43"/>
          <p:cNvSpPr txBox="1"/>
          <p:nvPr/>
        </p:nvSpPr>
        <p:spPr>
          <a:xfrm>
            <a:off x="1820214" y="502902"/>
            <a:ext cx="7772400" cy="884238"/>
          </a:xfrm>
          <a:prstGeom prst="rect">
            <a:avLst/>
          </a:prstGeom>
          <a:solidFill>
            <a:srgbClr val="0070C0"/>
          </a:solidFill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प्रायोगिक पद्धती   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>
            <a:spLocks noGrp="1"/>
          </p:cNvSpPr>
          <p:nvPr>
            <p:ph type="body" idx="1"/>
          </p:nvPr>
        </p:nvSpPr>
        <p:spPr>
          <a:xfrm>
            <a:off x="1283742" y="1534554"/>
            <a:ext cx="8825659" cy="4428363"/>
          </a:xfrm>
          <a:prstGeom prst="rect">
            <a:avLst/>
          </a:prstGeom>
          <a:gradFill>
            <a:gsLst>
              <a:gs pos="0">
                <a:srgbClr val="D5E2E2"/>
              </a:gs>
              <a:gs pos="100000">
                <a:srgbClr val="87B2B2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mr-IN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प्रयोगकर्ता प्रयोगात एका घटकात हेतुपूर्वक बदल करतो आणि या बदलाचा इतर घटकावर/वर्तनावर काय परिणाम होतो हे तपासून पाहतो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mr-IN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प्रयोगकर्ता ज्या परिस्थितीचा अभ्यास करावयाचा आहे तशी परिस्थिती  प्रयोगशाळेत निर्माण करतो, व नंतर त्या परिस्थितीतील घटकात बदल करतो व या बदलाचा वर्तनावर होणारा परिणाम अभ्यासतो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mr-IN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वर्तनाचे कारण निश्चित करण्यासाठी संशोधकांना मदत करणारी एकमेव संशोधन पद्धती म्हणजे प्रयोग पद्धती होय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mr-IN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कार्यकारण संबध स्पष्ट करणारी पद्धती    </a:t>
            </a:r>
            <a:endParaRPr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  <p:sp>
        <p:nvSpPr>
          <p:cNvPr id="417" name="Google Shape;417;p44"/>
          <p:cNvSpPr txBox="1"/>
          <p:nvPr/>
        </p:nvSpPr>
        <p:spPr>
          <a:xfrm>
            <a:off x="3644537" y="550180"/>
            <a:ext cx="4104067" cy="884238"/>
          </a:xfrm>
          <a:prstGeom prst="rect">
            <a:avLst/>
          </a:prstGeom>
          <a:solidFill>
            <a:srgbClr val="0070C0"/>
          </a:solidFill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प्रायोगिक पद्धती   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9567" y="2237981"/>
            <a:ext cx="5865991" cy="440000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5"/>
          <p:cNvSpPr txBox="1"/>
          <p:nvPr/>
        </p:nvSpPr>
        <p:spPr>
          <a:xfrm>
            <a:off x="3129567" y="1004552"/>
            <a:ext cx="577435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अल्बर्ट बांडूरा यांचा सामजिक अध्ययन प्रयोग  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प्रयोगाचे टप्पे किंवा पायऱ्या </a:t>
            </a:r>
            <a:endParaRPr/>
          </a:p>
        </p:txBody>
      </p:sp>
      <p:sp>
        <p:nvSpPr>
          <p:cNvPr id="429" name="Google Shape;429;p46"/>
          <p:cNvSpPr txBox="1">
            <a:spLocks noGrp="1"/>
          </p:cNvSpPr>
          <p:nvPr>
            <p:ph type="body" idx="1"/>
          </p:nvPr>
        </p:nvSpPr>
        <p:spPr>
          <a:xfrm>
            <a:off x="1798898" y="2848198"/>
            <a:ext cx="8825659" cy="249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१. समस्या (problem)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२. गृहीतके (hypothesis)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३. गृहीतक तपासून पहाणे (testing the hypothesis)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४.परिस्थितीवर नियंत्रण (controlling the environment)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५. निरीक्षणांची नोंद व निष्कर्ष   (Results)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 ६. पडताळा (verification)</a:t>
            </a:r>
            <a:endParaRPr b="1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7"/>
          <p:cNvSpPr txBox="1">
            <a:spLocks noGrp="1"/>
          </p:cNvSpPr>
          <p:nvPr>
            <p:ph type="title"/>
          </p:nvPr>
        </p:nvSpPr>
        <p:spPr>
          <a:xfrm>
            <a:off x="3833759" y="1321398"/>
            <a:ext cx="413826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महत्वाच्या संकल्पना </a:t>
            </a:r>
            <a:endParaRPr/>
          </a:p>
        </p:txBody>
      </p:sp>
      <p:sp>
        <p:nvSpPr>
          <p:cNvPr id="436" name="Google Shape;436;p47"/>
          <p:cNvSpPr txBox="1">
            <a:spLocks noGrp="1"/>
          </p:cNvSpPr>
          <p:nvPr>
            <p:ph type="body" idx="1"/>
          </p:nvPr>
        </p:nvSpPr>
        <p:spPr>
          <a:xfrm>
            <a:off x="3460274" y="3118655"/>
            <a:ext cx="5451908" cy="2316229"/>
          </a:xfrm>
          <a:prstGeom prst="rect">
            <a:avLst/>
          </a:prstGeom>
          <a:gradFill>
            <a:gsLst>
              <a:gs pos="0">
                <a:srgbClr val="DCE9E3"/>
              </a:gs>
              <a:gs pos="100000">
                <a:srgbClr val="91BFAB"/>
              </a:gs>
            </a:gsLst>
            <a:lin ang="5400000" scaled="0"/>
          </a:gra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प्रयोगकर्ता (experimenter)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प्रयुक्त   (Subject)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नियंत्रण (control)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स्वतंत्र परिवर्त्य (independent Variable)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परतंत्र परिवर्त्य (Dependent Variable)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mr-IN" sz="2800"/>
              <a:t>सुरवातीच्या काळात मानसशास्त्र हे तत्वज्ञानाची एक शाखा म्हणून ओळखले जात होते 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/>
              <a:t>ग्रीक तत्ववेत्ता अरिस्टोटल यास मानसशास्त्राचा जनक म्हणून ओळखले जाते त्याने लिहलेला डी-अॅणिमा हा ग्रंथ मानसशास्त्रातील पहिला ग्रंथ म्हणून ओळखला जातो.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/>
              <a:t> डी-अॅणिमा याचा अर्थ आत्म्याविषयी असा होतो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/>
              <a:t>म्हणून मानसशास्त्र हे आत्म्याचा अभ्यास करणारे शास्त्र होते  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8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443" name="Google Shape;443;p48" descr="Experim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820" y="973668"/>
            <a:ext cx="9618372" cy="55559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आवांतर परीवर्त्यावर नियंत्रण   </a:t>
            </a:r>
            <a:endParaRPr/>
          </a:p>
        </p:txBody>
      </p:sp>
      <p:pic>
        <p:nvPicPr>
          <p:cNvPr id="449" name="Google Shape;449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52501" y="2761088"/>
            <a:ext cx="7691548" cy="384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555" y="901700"/>
            <a:ext cx="4279176" cy="56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2700" y="1145510"/>
            <a:ext cx="2287567" cy="171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7604" y="4219454"/>
            <a:ext cx="2287567" cy="171346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0"/>
          <p:cNvSpPr/>
          <p:nvPr/>
        </p:nvSpPr>
        <p:spPr>
          <a:xfrm>
            <a:off x="4636011" y="1812569"/>
            <a:ext cx="612322" cy="3793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0"/>
          <p:cNvSpPr/>
          <p:nvPr/>
        </p:nvSpPr>
        <p:spPr>
          <a:xfrm>
            <a:off x="4430814" y="5412403"/>
            <a:ext cx="882822" cy="3793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9" name="Google Shape;459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6705" y="1046322"/>
            <a:ext cx="2160091" cy="182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0782" y="4555670"/>
            <a:ext cx="2160091" cy="18212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0"/>
          <p:cNvSpPr/>
          <p:nvPr/>
        </p:nvSpPr>
        <p:spPr>
          <a:xfrm>
            <a:off x="7788443" y="1812569"/>
            <a:ext cx="612322" cy="3793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50"/>
          <p:cNvSpPr/>
          <p:nvPr/>
        </p:nvSpPr>
        <p:spPr>
          <a:xfrm>
            <a:off x="7711473" y="5412403"/>
            <a:ext cx="669309" cy="3793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50"/>
          <p:cNvSpPr/>
          <p:nvPr/>
        </p:nvSpPr>
        <p:spPr>
          <a:xfrm>
            <a:off x="10883900" y="3698572"/>
            <a:ext cx="754961" cy="272424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50"/>
          <p:cNvSpPr txBox="1"/>
          <p:nvPr/>
        </p:nvSpPr>
        <p:spPr>
          <a:xfrm>
            <a:off x="5690908" y="3391"/>
            <a:ext cx="1518696" cy="1200329"/>
          </a:xfrm>
          <a:prstGeom prst="rect">
            <a:avLst/>
          </a:prstGeom>
          <a:gradFill>
            <a:gsLst>
              <a:gs pos="0">
                <a:srgbClr val="F9F0E0"/>
              </a:gs>
              <a:gs pos="100000">
                <a:srgbClr val="EBC874"/>
              </a:gs>
            </a:gsLst>
            <a:lin ang="5400000" scaled="0"/>
          </a:gradFill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स्वतंत्र परिवर्तक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हिंसक किंवा हिंसा नसलेले कार्यक्रम पहाणे 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50"/>
          <p:cNvSpPr txBox="1"/>
          <p:nvPr/>
        </p:nvSpPr>
        <p:spPr>
          <a:xfrm>
            <a:off x="8695981" y="3203791"/>
            <a:ext cx="1721538" cy="1015663"/>
          </a:xfrm>
          <a:prstGeom prst="rect">
            <a:avLst/>
          </a:prstGeom>
          <a:gradFill>
            <a:gsLst>
              <a:gs pos="0">
                <a:srgbClr val="F9F0E0"/>
              </a:gs>
              <a:gs pos="100000">
                <a:srgbClr val="EBC874"/>
              </a:gs>
            </a:gsLst>
            <a:lin ang="5400000" scaled="0"/>
          </a:gradFill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परतंत्र परिवर्तक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मुले बाहुलीला किती वेळा मारतात हे मापने </a:t>
            </a:r>
            <a:endParaRPr/>
          </a:p>
        </p:txBody>
      </p:sp>
      <p:sp>
        <p:nvSpPr>
          <p:cNvPr id="466" name="Google Shape;466;p50"/>
          <p:cNvSpPr/>
          <p:nvPr/>
        </p:nvSpPr>
        <p:spPr>
          <a:xfrm rot="5400000">
            <a:off x="10535384" y="3266166"/>
            <a:ext cx="704798" cy="82082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50"/>
          <p:cNvSpPr txBox="1"/>
          <p:nvPr/>
        </p:nvSpPr>
        <p:spPr>
          <a:xfrm>
            <a:off x="7768460" y="6422817"/>
            <a:ext cx="4185761" cy="369332"/>
          </a:xfrm>
          <a:prstGeom prst="rect">
            <a:avLst/>
          </a:prstGeom>
          <a:solidFill>
            <a:schemeClr val="accent1"/>
          </a:solidFill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दोन्ही समुहातील मुलांच्या वर्तनाची तुलना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50"/>
          <p:cNvSpPr txBox="1"/>
          <p:nvPr/>
        </p:nvSpPr>
        <p:spPr>
          <a:xfrm>
            <a:off x="478307" y="2867575"/>
            <a:ext cx="1648496" cy="830997"/>
          </a:xfrm>
          <a:prstGeom prst="rect">
            <a:avLst/>
          </a:prstGeom>
          <a:gradFill>
            <a:gsLst>
              <a:gs pos="0">
                <a:srgbClr val="FAE5E0"/>
              </a:gs>
              <a:gs pos="100000">
                <a:srgbClr val="EF8F6E"/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लोकसंख्या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 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50"/>
          <p:cNvSpPr txBox="1"/>
          <p:nvPr/>
        </p:nvSpPr>
        <p:spPr>
          <a:xfrm>
            <a:off x="2458536" y="387291"/>
            <a:ext cx="2165509" cy="646331"/>
          </a:xfrm>
          <a:prstGeom prst="rect">
            <a:avLst/>
          </a:prstGeom>
          <a:gradFill>
            <a:gsLst>
              <a:gs pos="0">
                <a:srgbClr val="FAE5E0"/>
              </a:gs>
              <a:gs pos="100000">
                <a:srgbClr val="EF8F6E"/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प्रातिनिधिक नमुना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Sample 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50"/>
          <p:cNvSpPr txBox="1"/>
          <p:nvPr/>
        </p:nvSpPr>
        <p:spPr>
          <a:xfrm>
            <a:off x="5415349" y="2900413"/>
            <a:ext cx="2119920" cy="830997"/>
          </a:xfrm>
          <a:prstGeom prst="rect">
            <a:avLst/>
          </a:prstGeom>
          <a:solidFill>
            <a:srgbClr val="FF33CC"/>
          </a:soli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प्रायोगिक समूह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हिंसक कार्यक्रम पहाणे 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2482339" y="6432213"/>
            <a:ext cx="1948475" cy="338554"/>
          </a:xfrm>
          <a:prstGeom prst="rect">
            <a:avLst/>
          </a:prstGeom>
          <a:gradFill>
            <a:gsLst>
              <a:gs pos="0">
                <a:srgbClr val="D5E2E2"/>
              </a:gs>
              <a:gs pos="100000">
                <a:srgbClr val="87B2B2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नियंत्रित समूह   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50"/>
          <p:cNvSpPr txBox="1"/>
          <p:nvPr/>
        </p:nvSpPr>
        <p:spPr>
          <a:xfrm>
            <a:off x="5134141" y="5964530"/>
            <a:ext cx="2672511" cy="830997"/>
          </a:xfrm>
          <a:prstGeom prst="rect">
            <a:avLst/>
          </a:prstGeom>
          <a:gradFill>
            <a:gsLst>
              <a:gs pos="0">
                <a:srgbClr val="D5E2E2"/>
              </a:gs>
              <a:gs pos="100000">
                <a:srgbClr val="87B2B2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नियंत्रित समूह </a:t>
            </a:r>
            <a:r>
              <a:rPr lang="mr-I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हिंसा नसलेले कार्यक्रम पहाणे 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50"/>
          <p:cNvSpPr txBox="1"/>
          <p:nvPr/>
        </p:nvSpPr>
        <p:spPr>
          <a:xfrm>
            <a:off x="2985192" y="3113796"/>
            <a:ext cx="1948475" cy="338554"/>
          </a:xfrm>
          <a:prstGeom prst="rect">
            <a:avLst/>
          </a:prstGeom>
          <a:gradFill>
            <a:gsLst>
              <a:gs pos="0">
                <a:srgbClr val="D5E2E2"/>
              </a:gs>
              <a:gs pos="100000">
                <a:srgbClr val="87B2B2"/>
              </a:gs>
            </a:gsLst>
            <a:lin ang="5400000" scaled="0"/>
          </a:gra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प्रायोगिक समूह 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"/>
          <p:cNvSpPr txBox="1">
            <a:spLocks noGrp="1"/>
          </p:cNvSpPr>
          <p:nvPr>
            <p:ph type="title"/>
          </p:nvPr>
        </p:nvSpPr>
        <p:spPr>
          <a:xfrm>
            <a:off x="1154955" y="973668"/>
            <a:ext cx="348144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40"/>
              <a:buFont typeface="Century Gothic"/>
              <a:buNone/>
            </a:pPr>
            <a:r>
              <a:rPr lang="mr-IN" sz="3240"/>
              <a:t>प्रायोगिक आणि नियंत्रित समूह </a:t>
            </a:r>
            <a:endParaRPr sz="3240"/>
          </a:p>
        </p:txBody>
      </p:sp>
      <p:pic>
        <p:nvPicPr>
          <p:cNvPr id="479" name="Google Shape;47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645" y="482896"/>
            <a:ext cx="5051684" cy="589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14" y="2318197"/>
            <a:ext cx="5428531" cy="338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अनियतीकरणाचे महत्व    </a:t>
            </a:r>
            <a:endParaRPr/>
          </a:p>
        </p:txBody>
      </p:sp>
      <p:pic>
        <p:nvPicPr>
          <p:cNvPr id="486" name="Google Shape;486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1467" y="2406170"/>
            <a:ext cx="7420579" cy="372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9328" y="2697359"/>
            <a:ext cx="2322718" cy="294358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2"/>
          <p:cNvSpPr txBox="1"/>
          <p:nvPr/>
        </p:nvSpPr>
        <p:spPr>
          <a:xfrm>
            <a:off x="1867437" y="6413679"/>
            <a:ext cx="65902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महत्वचा फायदा म्हणजे आवांतर परिवर्त्यावर नियत्रण ठेवले जाते 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52"/>
          <p:cNvSpPr txBox="1"/>
          <p:nvPr/>
        </p:nvSpPr>
        <p:spPr>
          <a:xfrm>
            <a:off x="1519707" y="5473315"/>
            <a:ext cx="1648496" cy="646331"/>
          </a:xfrm>
          <a:prstGeom prst="rect">
            <a:avLst/>
          </a:prstGeom>
          <a:gradFill>
            <a:gsLst>
              <a:gs pos="0">
                <a:srgbClr val="FAE5E0"/>
              </a:gs>
              <a:gs pos="100000">
                <a:srgbClr val="EF8F6E"/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लोकसंख्या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52"/>
          <p:cNvSpPr txBox="1"/>
          <p:nvPr/>
        </p:nvSpPr>
        <p:spPr>
          <a:xfrm>
            <a:off x="3514073" y="5478561"/>
            <a:ext cx="2165509" cy="646331"/>
          </a:xfrm>
          <a:prstGeom prst="rect">
            <a:avLst/>
          </a:prstGeom>
          <a:gradFill>
            <a:gsLst>
              <a:gs pos="0">
                <a:srgbClr val="FAE5E0"/>
              </a:gs>
              <a:gs pos="100000">
                <a:srgbClr val="EF8F6E"/>
              </a:gs>
            </a:gsLst>
            <a:lin ang="5400000" scaled="0"/>
          </a:gra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प्रातिनिधिक नमुना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Sample 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3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प्रायोगिक धोके /अडथळे  </a:t>
            </a:r>
            <a:endParaRPr/>
          </a:p>
        </p:txBody>
      </p:sp>
      <p:sp>
        <p:nvSpPr>
          <p:cNvPr id="496" name="Google Shape;496;p5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gradFill>
            <a:gsLst>
              <a:gs pos="0">
                <a:srgbClr val="DCE9E3"/>
              </a:gs>
              <a:gs pos="100000">
                <a:srgbClr val="91BFAB"/>
              </a:gs>
            </a:gsLst>
            <a:lin ang="5400000" scaled="0"/>
          </a:gra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मानसशास्त्रीय प्रयोग करताना खालील अडथळे किंवा धोके निर्माण होतात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१. प्रयुक्त न मिळणे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२. नियंत्रणाचा अभाव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३. प्रयोगशाळेतील सुविधा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४. कृत्रिम परिस्थिती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५. वातावरणीय परिणाम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६. </a:t>
            </a:r>
            <a:r>
              <a:rPr lang="mr-I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कृतक गुटी प्रभाव </a:t>
            </a: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(placebo effect 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 </a:t>
            </a:r>
            <a:r>
              <a:rPr lang="mr-IN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प्रयोगकर्त्याचा प्रभाव </a:t>
            </a:r>
            <a:r>
              <a:rPr lang="mr-I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(experimenter effect)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प्रायोगिक पद्धतीचे फायदे </a:t>
            </a:r>
            <a:endParaRPr/>
          </a:p>
        </p:txBody>
      </p:sp>
      <p:sp>
        <p:nvSpPr>
          <p:cNvPr id="502" name="Google Shape;502;p54"/>
          <p:cNvSpPr txBox="1">
            <a:spLocks noGrp="1"/>
          </p:cNvSpPr>
          <p:nvPr>
            <p:ph type="body" idx="1"/>
          </p:nvPr>
        </p:nvSpPr>
        <p:spPr>
          <a:xfrm>
            <a:off x="1438289" y="2564863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१. </a:t>
            </a:r>
            <a:r>
              <a:rPr lang="mr-IN" sz="3200"/>
              <a:t>कार्यकारण संबध अचूकपणे सांगता येतात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mr-IN" sz="3200"/>
              <a:t>२. दोन घटकातील संबध किती प्रमाणात आढळतो याचे अचूक मापन करता येते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mr-IN" sz="3200"/>
              <a:t>३. पुनरावृत्ती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mr-IN" sz="3200"/>
              <a:t>४. वास्तुनि</a:t>
            </a:r>
            <a:r>
              <a:rPr lang="mr-IN" sz="3200" b="1"/>
              <a:t>ष्ठ</a:t>
            </a:r>
            <a:r>
              <a:rPr lang="mr-IN" sz="3200"/>
              <a:t>ता   </a:t>
            </a:r>
            <a:endParaRPr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प्रायोगिक पद्धतीचे तोटे </a:t>
            </a:r>
            <a:endParaRPr/>
          </a:p>
        </p:txBody>
      </p:sp>
      <p:sp>
        <p:nvSpPr>
          <p:cNvPr id="508" name="Google Shape;508;p5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mr-IN" sz="2800"/>
              <a:t>कृत्रिम परिस्थितीमुळे प्रयुक्त नैसर्गिक प्रतिक्रिया देत नाहीत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/>
              <a:t>प्रयुक्तांच्या आंतरिक आणि भावनिक घटकावर नियंत्रण ठेवता येत नाही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mr-IN" sz="2800"/>
              <a:t>सर्वच समस्याबाबत प्रयोग करता येत नाहीत 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सोळाव्या शतकात मानसशास्त्र हे तत्वज्ञानापासून विभक्त झाले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त्यानंतर “मानसशास्त्र हे मनाचा अभ्यास करणारे शास्त्र” म्हणून ओळखले जाऊ लागले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१८७९ साली विल्हेम वूंट यांनी मानसशास्त्राची पहिली प्रयोगशाळा स्थापन केली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63" name="Google Shape;26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634" y="2684488"/>
            <a:ext cx="3901242" cy="325267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/>
          <p:nvPr/>
        </p:nvSpPr>
        <p:spPr>
          <a:xfrm>
            <a:off x="4258614" y="3582353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mr-IN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१८७९ साली विल्हेम वूंट यांनी मानसशास्त्राची पहिली प्रयोगशाळा स्थापन केली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mr-IN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या प्रयोगशाळेत त्यांनी मानवाच्या बोधात्मक अनुभवांचा अभ्यास करण्यास सुरवात केली व मानसशास्त्र म्हणजे </a:t>
            </a:r>
            <a:r>
              <a:rPr lang="mr-IN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बोधात्मक अनुभवांचा अभ्यास करणारे शास्त्र </a:t>
            </a:r>
            <a:r>
              <a:rPr lang="mr-IN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अशी व्याखा केली   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70" name="Google Shape;270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2326" y="2790333"/>
            <a:ext cx="1879194" cy="20907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 txBox="1"/>
          <p:nvPr/>
        </p:nvSpPr>
        <p:spPr>
          <a:xfrm>
            <a:off x="3902298" y="2790333"/>
            <a:ext cx="5859887" cy="2246769"/>
          </a:xfrm>
          <a:prstGeom prst="rect">
            <a:avLst/>
          </a:prstGeom>
          <a:gradFill>
            <a:gsLst>
              <a:gs pos="0">
                <a:srgbClr val="F9F0E0"/>
              </a:gs>
              <a:gs pos="100000">
                <a:srgbClr val="EBC874"/>
              </a:gs>
            </a:gsLst>
            <a:lin ang="5400000" scaled="0"/>
          </a:gradFill>
          <a:ln w="9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याच काळामध्ये डॉ सिग्मंड फ्रॉईड यांनी अबोध मनाचे महत्व सांगितले त्यामुळे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मानशास्त्र म्हणजे </a:t>
            </a:r>
            <a:r>
              <a:rPr lang="mr-IN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बोधात्मक व अबोध मनाचा अभ्यास करणारे शास्त्र </a:t>
            </a:r>
            <a:r>
              <a:rPr lang="mr-I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म्हणून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ओळखले जाऊ लागले  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77" name="Google Shape;27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9979" y="3153289"/>
            <a:ext cx="2239411" cy="293841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4134118" y="2820473"/>
            <a:ext cx="7443063" cy="3170099"/>
          </a:xfrm>
          <a:prstGeom prst="rect">
            <a:avLst/>
          </a:prstGeom>
          <a:gradFill>
            <a:gsLst>
              <a:gs pos="0">
                <a:srgbClr val="DCE9E3"/>
              </a:gs>
              <a:gs pos="100000">
                <a:srgbClr val="91BFAB"/>
              </a:gs>
            </a:gsLst>
            <a:lin ang="5400000" scaled="0"/>
          </a:gra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mr-IN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जॉन बी. वॅटसन या अमेरिकन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शास्त्रज्ञाने सर्वप्रथम वर्तन हि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संज्ञा मांडली व </a:t>
            </a:r>
            <a:r>
              <a:rPr lang="mr-IN" sz="4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मानसशास्त्र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हे वर्तनाचा अभ्यास करणारे शास्त्र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आहे </a:t>
            </a:r>
            <a:r>
              <a:rPr lang="mr-IN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असे सांगितले    </a:t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मानसशास्त्राच्या आधुनिक व्याख्या </a:t>
            </a:r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मानसशास्त्र म्हणजे वर्तन आणि बोधात्मक प्रक्रियांचा अभ्यास होय – </a:t>
            </a:r>
            <a:r>
              <a:rPr lang="mr-IN" b="1">
                <a:solidFill>
                  <a:srgbClr val="FF0000"/>
                </a:solidFill>
              </a:rPr>
              <a:t>रॉबर्ट बॅरॉन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वातावरणाच्या किंवा परिस्थितीच्या अनुषंगाने व्यक्तीकडून ज्या कांही क्रिया-प्रतिक्रिया घडत असतात त्यांचा अभ्यास करणारे शास्त्र म्हणजे मानसशास्त्र होय – </a:t>
            </a:r>
            <a:r>
              <a:rPr lang="mr-IN" b="1">
                <a:solidFill>
                  <a:srgbClr val="FF0000"/>
                </a:solidFill>
              </a:rPr>
              <a:t>वूडवर्थ</a:t>
            </a:r>
            <a:r>
              <a:rPr lang="mr-IN" b="1"/>
              <a:t> 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मानव आणि मानवेतर प्राण्यांच्या वर्तनाचा अभ्यास करणारे शास्त्र म्हणजे मानसशास्त्र होय –</a:t>
            </a:r>
            <a:r>
              <a:rPr lang="mr-IN" b="1">
                <a:solidFill>
                  <a:srgbClr val="FF0000"/>
                </a:solidFill>
              </a:rPr>
              <a:t>मॉर्गन, किंग आणि रॉबीनसन 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 b="1"/>
              <a:t>वर्तन आणि मानसिक प्रक्रिया यांचा शास्त्रीय अभ्यास म्हणजे मानसशास्त्र होय – </a:t>
            </a:r>
            <a:r>
              <a:rPr lang="mr-IN" b="1">
                <a:solidFill>
                  <a:srgbClr val="FF0000"/>
                </a:solidFill>
              </a:rPr>
              <a:t>लेस्टर लेफ्टॉन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mr-IN"/>
              <a:t>मानसशास्त्राची ध्येये </a:t>
            </a:r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वर्तनाचे वर्णन करणे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वर्तनाचे स्पष्टीकरण करणे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वर्तनाचे पूर्वकथन करणे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वर्तनाचे नियंत्रण करणे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mr-IN"/>
              <a:t>जीवनाचा दर्जा सुधारणे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Custom</PresentationFormat>
  <Paragraphs>170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Noto Sans Symbols</vt:lpstr>
      <vt:lpstr>Calibri</vt:lpstr>
      <vt:lpstr>Century Gothic</vt:lpstr>
      <vt:lpstr>Ion Boardroom</vt:lpstr>
      <vt:lpstr>राधानगरी महाविद्यालय,राधानगरी     मानसशास्त्र परिचय        </vt:lpstr>
      <vt:lpstr>मानसशास्त्राची व्याख्या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मानसशास्त्राच्या आधुनिक व्याख्या </vt:lpstr>
      <vt:lpstr>मानसशास्त्राची ध्येये </vt:lpstr>
      <vt:lpstr>मानसशास्त्रातील दृष्टीकोन </vt:lpstr>
      <vt:lpstr>1) जैविक दृष्टीकोन </vt:lpstr>
      <vt:lpstr>२) मनोगतिक दृष्टीकोन  </vt:lpstr>
      <vt:lpstr>PowerPoint Presentation</vt:lpstr>
      <vt:lpstr>३. बोधनिक दृष्टीकोन </vt:lpstr>
      <vt:lpstr>वर्तनवादी दृष्टीकोन  </vt:lpstr>
      <vt:lpstr>मानवतावादी दृष्टीकोन  </vt:lpstr>
      <vt:lpstr>उत्क्रांतीवादी दृष्टीकोन  </vt:lpstr>
      <vt:lpstr>सामाजिक-सांस्कृतिक दृष्टीकोन  </vt:lpstr>
      <vt:lpstr>मानसशास्त्राच्या अभ्यासपद्धती  </vt:lpstr>
      <vt:lpstr>      निरीक्षण (Observation) </vt:lpstr>
      <vt:lpstr>निरीक्षण पद्धतीचे प्रकार </vt:lpstr>
      <vt:lpstr> नैसर्गिक निरीक्षण पद्धतीचे गुण / फायदे </vt:lpstr>
      <vt:lpstr>नैसर्गिक निरीक्षण पद्धतीचे दोष / मर्यादा </vt:lpstr>
      <vt:lpstr>PowerPoint Presentation</vt:lpstr>
      <vt:lpstr>PowerPoint Presentation</vt:lpstr>
      <vt:lpstr>PowerPoint Presentation</vt:lpstr>
      <vt:lpstr>PowerPoint Presentation</vt:lpstr>
      <vt:lpstr>प्रयोगाचे टप्पे किंवा पायऱ्या </vt:lpstr>
      <vt:lpstr>महत्वाच्या संकल्पना </vt:lpstr>
      <vt:lpstr>PowerPoint Presentation</vt:lpstr>
      <vt:lpstr>आवांतर परीवर्त्यावर नियंत्रण   </vt:lpstr>
      <vt:lpstr>PowerPoint Presentation</vt:lpstr>
      <vt:lpstr>प्रायोगिक आणि नियंत्रित समूह </vt:lpstr>
      <vt:lpstr>अनियतीकरणाचे महत्व    </vt:lpstr>
      <vt:lpstr>प्रायोगिक धोके /अडथळे  </vt:lpstr>
      <vt:lpstr>प्रायोगिक पद्धतीचे फायदे </vt:lpstr>
      <vt:lpstr>प्रायोगिक पद्धतीचे तोटे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राधानगरी महाविद्यालय,राधानगरी     मानसशास्त्र परिचय        </dc:title>
  <dc:creator>NITIN JARANDIKAR</dc:creator>
  <cp:lastModifiedBy>Nitin</cp:lastModifiedBy>
  <cp:revision>1</cp:revision>
  <dcterms:modified xsi:type="dcterms:W3CDTF">2020-01-03T05:51:19Z</dcterms:modified>
</cp:coreProperties>
</file>