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4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480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5364034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oogle Shape;23;p2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Google Shape;24;p2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chemeClr val="accent1">
                  <a:alpha val="6980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5" name="Google Shape;25;p2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chemeClr val="accent1">
                  <a:alpha val="6980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26" name="Google Shape;26;p2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5686"/>
              </a:schemeClr>
            </a:solidFill>
            <a:ln>
              <a:noFill/>
            </a:ln>
          </p:spPr>
        </p:sp>
        <p:sp>
          <p:nvSpPr>
            <p:cNvPr id="27" name="Google Shape;27;p2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28" name="Google Shape;28;p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A3C9E">
                <a:alpha val="49803"/>
              </a:srgbClr>
            </a:solidFill>
            <a:ln>
              <a:noFill/>
            </a:ln>
          </p:spPr>
        </p:sp>
        <p:sp>
          <p:nvSpPr>
            <p:cNvPr id="30" name="Google Shape;30;p2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EA3C9E">
                <a:alpha val="69803"/>
              </a:srgbClr>
            </a:solidFill>
            <a:ln>
              <a:noFill/>
            </a:ln>
          </p:spPr>
        </p:sp>
        <p:sp>
          <p:nvSpPr>
            <p:cNvPr id="31" name="Google Shape;31;p2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2126C">
                <a:alpha val="80000"/>
              </a:srgbClr>
            </a:solidFill>
            <a:ln>
              <a:noFill/>
            </a:ln>
          </p:spPr>
        </p:sp>
        <p:sp>
          <p:nvSpPr>
            <p:cNvPr id="32" name="Google Shape;32;p2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rgbClr val="B2126C">
                <a:alpha val="65882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rgbClr val="EA3C9E">
                <a:alpha val="69803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" name="Google Shape;34;p2"/>
          <p:cNvSpPr txBox="1"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5400"/>
              <a:buFont typeface="Trebuchet MS"/>
              <a:buNone/>
              <a:defRPr sz="5400">
                <a:solidFill>
                  <a:srgbClr val="EA3C9E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"/>
          <p:cNvSpPr txBox="1"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2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r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aption">
  <p:cSld name="Title and Caption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1"/>
          <p:cNvSpPr txBox="1"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1"/>
          <p:cNvSpPr txBox="1"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3" name="Google Shape;93;p11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1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r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with Caption">
  <p:cSld name="Quote with Caption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2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2"/>
          <p:cNvSpPr txBox="1">
            <a:spLocks noGrp="1"/>
          </p:cNvSpPr>
          <p:nvPr>
            <p:ph type="body" idx="1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99" name="Google Shape;99;p12"/>
          <p:cNvSpPr txBox="1">
            <a:spLocks noGrp="1"/>
          </p:cNvSpPr>
          <p:nvPr>
            <p:ph type="body" idx="2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0" name="Google Shape;100;p12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2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2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r-IN"/>
              <a:t>‹#›</a:t>
            </a:fld>
            <a:endParaRPr/>
          </a:p>
        </p:txBody>
      </p:sp>
      <p:sp>
        <p:nvSpPr>
          <p:cNvPr id="103" name="Google Shape;103;p12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04" name="Google Shape;104;p12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me Card">
  <p:cSld name="Name Card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3"/>
          <p:cNvSpPr txBox="1"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3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8" name="Google Shape;108;p13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13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r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Name Card">
  <p:cSld name="Quote Name Card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4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4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14" name="Google Shape;114;p14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5" name="Google Shape;115;p14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14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4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r-IN"/>
              <a:t>‹#›</a:t>
            </a:fld>
            <a:endParaRPr/>
          </a:p>
        </p:txBody>
      </p:sp>
      <p:sp>
        <p:nvSpPr>
          <p:cNvPr id="118" name="Google Shape;118;p14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19" name="Google Shape;119;p1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ue or False">
  <p:cSld name="True or False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5"/>
          <p:cNvSpPr txBox="1"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5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23" name="Google Shape;123;p15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24" name="Google Shape;124;p15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15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1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r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6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16"/>
          <p:cNvSpPr txBox="1">
            <a:spLocks noGrp="1"/>
          </p:cNvSpPr>
          <p:nvPr>
            <p:ph type="body" idx="1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30" name="Google Shape;130;p16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16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1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r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7"/>
          <p:cNvSpPr txBox="1">
            <a:spLocks noGrp="1"/>
          </p:cNvSpPr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17"/>
          <p:cNvSpPr txBox="1">
            <a:spLocks noGrp="1"/>
          </p:cNvSpPr>
          <p:nvPr>
            <p:ph type="body" idx="1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36" name="Google Shape;136;p17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17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17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r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3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3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r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4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46" name="Google Shape;46;p4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4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4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r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5"/>
          <p:cNvSpPr txBox="1"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4000"/>
              <a:buFont typeface="Trebuchet MS"/>
              <a:buNone/>
              <a:defRPr sz="40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5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5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5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r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6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6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58" name="Google Shape;58;p6"/>
          <p:cNvSpPr txBox="1">
            <a:spLocks noGrp="1"/>
          </p:cNvSpPr>
          <p:nvPr>
            <p:ph type="body" idx="2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59" name="Google Shape;59;p6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6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r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7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3600"/>
              <a:buFont typeface="Trebuchet MS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7"/>
          <p:cNvSpPr txBox="1"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65" name="Google Shape;65;p7"/>
          <p:cNvSpPr txBox="1">
            <a:spLocks noGrp="1"/>
          </p:cNvSpPr>
          <p:nvPr>
            <p:ph type="body" idx="2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66" name="Google Shape;66;p7"/>
          <p:cNvSpPr txBox="1">
            <a:spLocks noGrp="1"/>
          </p:cNvSpPr>
          <p:nvPr>
            <p:ph type="body" idx="3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67" name="Google Shape;67;p7"/>
          <p:cNvSpPr txBox="1">
            <a:spLocks noGrp="1"/>
          </p:cNvSpPr>
          <p:nvPr>
            <p:ph type="body" idx="4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68" name="Google Shape;68;p7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7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7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r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8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8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8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8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r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9"/>
          <p:cNvSpPr txBox="1"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2000"/>
              <a:buFont typeface="Trebuchet MS"/>
              <a:buNone/>
              <a:defRPr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9"/>
          <p:cNvSpPr txBox="1">
            <a:spLocks noGrp="1"/>
          </p:cNvSpPr>
          <p:nvPr>
            <p:ph type="body" idx="1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79" name="Google Shape;79;p9"/>
          <p:cNvSpPr txBox="1">
            <a:spLocks noGrp="1"/>
          </p:cNvSpPr>
          <p:nvPr>
            <p:ph type="body" idx="2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>
            <a:endParaRPr/>
          </a:p>
        </p:txBody>
      </p:sp>
      <p:sp>
        <p:nvSpPr>
          <p:cNvPr id="80" name="Google Shape;80;p9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9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9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r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0"/>
          <p:cNvSpPr txBox="1"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2400"/>
              <a:buFont typeface="Trebuchet MS"/>
              <a:buNone/>
              <a:defRPr sz="24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0"/>
          <p:cNvSpPr>
            <a:spLocks noGrp="1"/>
          </p:cNvSpPr>
          <p:nvPr>
            <p:ph type="pic" idx="2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86" name="Google Shape;86;p10"/>
          <p:cNvSpPr txBox="1">
            <a:spLocks noGrp="1"/>
          </p:cNvSpPr>
          <p:nvPr>
            <p:ph type="body" idx="1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87" name="Google Shape;87;p10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0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0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r-I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7" name="Google Shape;7;p1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chemeClr val="accent1">
                  <a:alpha val="6980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8" name="Google Shape;8;p1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chemeClr val="accent1">
                  <a:alpha val="6980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9" name="Google Shape;9;p1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5686"/>
              </a:schemeClr>
            </a:solidFill>
            <a:ln>
              <a:noFill/>
            </a:ln>
          </p:spPr>
        </p:sp>
        <p:sp>
          <p:nvSpPr>
            <p:cNvPr id="10" name="Google Shape;10;p1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1" name="Google Shape;11;p1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1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A3C9E">
                <a:alpha val="49803"/>
              </a:srgbClr>
            </a:solidFill>
            <a:ln>
              <a:noFill/>
            </a:ln>
          </p:spPr>
        </p:sp>
        <p:sp>
          <p:nvSpPr>
            <p:cNvPr id="13" name="Google Shape;13;p1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EA3C9E">
                <a:alpha val="69803"/>
              </a:srgbClr>
            </a:solidFill>
            <a:ln>
              <a:noFill/>
            </a:ln>
          </p:spPr>
        </p:sp>
        <p:sp>
          <p:nvSpPr>
            <p:cNvPr id="14" name="Google Shape;14;p1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2126C">
                <a:alpha val="80000"/>
              </a:srgbClr>
            </a:solidFill>
            <a:ln>
              <a:noFill/>
            </a:ln>
          </p:spPr>
        </p:sp>
        <p:sp>
          <p:nvSpPr>
            <p:cNvPr id="15" name="Google Shape;15;p1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rgbClr val="B2126C">
                <a:alpha val="65882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1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rgbClr val="EA3C9E">
                <a:alpha val="69803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" name="Google Shape;17;p1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rgbClr val="EA3C9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1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280"/>
              <a:buFont typeface="Noto Sans Symbols"/>
              <a:buChar char="►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120"/>
              <a:buFont typeface="Noto Sans Symbols"/>
              <a:buChar char="►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9" name="Google Shape;19;p1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0" name="Google Shape;20;p1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1" name="Google Shape;21;p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EA3C9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EA3C9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EA3C9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EA3C9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EA3C9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EA3C9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EA3C9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EA3C9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EA3C9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r-I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8"/>
          <p:cNvSpPr txBox="1"/>
          <p:nvPr/>
        </p:nvSpPr>
        <p:spPr>
          <a:xfrm>
            <a:off x="999857" y="1333144"/>
            <a:ext cx="10186587" cy="3600986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      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18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                 राधानगरी महाविद्यालय ,राधानगरी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              पेपर न.६   </a:t>
            </a:r>
            <a:r>
              <a:rPr lang="mr-IN" sz="28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उपयोजित मानसशास्त्र 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28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           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28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             </a:t>
            </a:r>
            <a:r>
              <a:rPr lang="mr-IN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प्रकरण २ </a:t>
            </a:r>
            <a:r>
              <a:rPr lang="mr-IN" sz="28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काम व खेळ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20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mr-IN"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 </a:t>
            </a:r>
            <a:endParaRPr sz="1800" b="1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 b="1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9"/>
          <p:cNvSpPr txBox="1"/>
          <p:nvPr/>
        </p:nvSpPr>
        <p:spPr>
          <a:xfrm>
            <a:off x="777667" y="384561"/>
            <a:ext cx="4717958" cy="42780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1800" b="1" u="sng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काम- उदरनिर्वाहाचे मार्ग(at work) </a:t>
            </a:r>
            <a:r>
              <a:rPr lang="mr-IN" sz="18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14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अ</a:t>
            </a:r>
            <a:r>
              <a:rPr lang="mr-IN" sz="14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. </a:t>
            </a:r>
            <a:r>
              <a:rPr lang="mr-IN" sz="14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स्वयंमुल्यांकन किंवा पारख(taking stalk of yourself)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14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ब. अनुरूप करियर निवड(identyfying compatatible carrier)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14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  करियर नियोजन चाचण्या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14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   १.वास्तववादी विचारसरणी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14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   २.संशोधनात्मक वृत्ती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14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   ३.कलाविषयक जाणीव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14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   ४.सामाजिक जबाबदारीचे भान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14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   ५.उद्यमशीलता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14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   ६.पारंपारिक विचारसरणी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14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क. करियर निवडीचा निर्णय घेणे 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14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    </a:t>
            </a:r>
            <a:r>
              <a:rPr lang="mr-IN" sz="18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18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 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18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0"/>
          <p:cNvSpPr txBox="1"/>
          <p:nvPr/>
        </p:nvSpPr>
        <p:spPr>
          <a:xfrm>
            <a:off x="1281869" y="1128045"/>
            <a:ext cx="6702476" cy="1754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ड. जीवनमार्गाची पूर्व तयारी.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 करियर निवडीच्या तयारीसाठी दोन टप्प्यांचा अवलंब करावा लागतो.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 १. व्यवसायाचा शोध घेणे.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 २. मुलाखत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 </a:t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1"/>
          <p:cNvSpPr txBox="1"/>
          <p:nvPr/>
        </p:nvSpPr>
        <p:spPr>
          <a:xfrm>
            <a:off x="1170774" y="974221"/>
            <a:ext cx="4206601" cy="3416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इ.नोकरी-व्यवसायातील बदल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 नोकरीतील बदल व व्यवसाय समाधान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फ. जीवनमार्ग व सांस्कृतिक,स्त्री-पुरुष भेद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 सांस्कृतिक विविधता व भेद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 स्त्री-पुरुष ,लिंगभेद व काम 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2"/>
          <p:cNvSpPr txBox="1"/>
          <p:nvPr/>
        </p:nvSpPr>
        <p:spPr>
          <a:xfrm>
            <a:off x="683664" y="948583"/>
            <a:ext cx="3959738" cy="5693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2000" b="1" u="sng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खेळ-क्रीडा व फावला वेळ(at play) 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1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फावला वेळ आणि फुरसत(what is leisure) 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14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14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फुरसत क्रियांचे वर्गीकरण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2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mr-IN" sz="14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१.समूहात समरस होण्याच्या क्रिया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14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 २.संस्था व मंडळात समरस होण्याच्या क्रिया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14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 ३.क्रीडा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14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 ४. सौंदर्यात्मक कला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14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 ५. सहलीच्या क्रिया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14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 ६.स्थिर क्रिया  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 u="sng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 u="sng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 u="sng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 u="sng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 u="sng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 u="sng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 u="sng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 u="sng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 u="sng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3"/>
          <p:cNvSpPr txBox="1"/>
          <p:nvPr/>
        </p:nvSpPr>
        <p:spPr>
          <a:xfrm>
            <a:off x="1247687" y="709302"/>
            <a:ext cx="5105885" cy="24929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फावल्या वेळेचा सदुपयोग(using leisure positivaly):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mr-IN" sz="14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१</a:t>
            </a:r>
            <a:r>
              <a:rPr lang="mr-IN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.</a:t>
            </a:r>
            <a:r>
              <a:rPr lang="mr-IN" sz="14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शारीरिक मानसिक प्रसन्नता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14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 २.मनोरंजन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14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 ३.सामाजिक उपयोगिता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14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 ४.सांस्कृतिक विकास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14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 ५.आत्मविष्कार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14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 ६.सर्जनशीलतेचा विकास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14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 ७.क्रीडा प्रकारची जोपासना 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14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mr-IN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4"/>
          <p:cNvSpPr txBox="1"/>
          <p:nvPr/>
        </p:nvSpPr>
        <p:spPr>
          <a:xfrm>
            <a:off x="1786070" y="1563880"/>
            <a:ext cx="6195927" cy="1569660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7843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9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Thank you </a:t>
            </a:r>
            <a:endParaRPr sz="96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202</Words>
  <Application>Microsoft Office PowerPoint</Application>
  <PresentationFormat>Custom</PresentationFormat>
  <Paragraphs>70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NITIN JARANDIKAR</dc:creator>
  <cp:lastModifiedBy>Nitin</cp:lastModifiedBy>
  <cp:revision>1</cp:revision>
  <dcterms:modified xsi:type="dcterms:W3CDTF">2020-01-03T05:45:07Z</dcterms:modified>
</cp:coreProperties>
</file>