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6" d="100"/>
          <a:sy n="76" d="100"/>
        </p:scale>
        <p:origin x="-1206" y="-19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0C75EB-5142-4614-9AE0-3B1FF9A19478}" type="datetimeFigureOut">
              <a:rPr lang="en-US" smtClean="0"/>
              <a:pPr/>
              <a:t>1/13/2020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9CF4EE-D1EC-469A-8BC5-8160B37B852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0C75EB-5142-4614-9AE0-3B1FF9A19478}" type="datetimeFigureOut">
              <a:rPr lang="en-US" smtClean="0"/>
              <a:pPr/>
              <a:t>1/13/2020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9CF4EE-D1EC-469A-8BC5-8160B37B852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0C75EB-5142-4614-9AE0-3B1FF9A19478}" type="datetimeFigureOut">
              <a:rPr lang="en-US" smtClean="0"/>
              <a:pPr/>
              <a:t>1/13/2020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9CF4EE-D1EC-469A-8BC5-8160B37B852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0C75EB-5142-4614-9AE0-3B1FF9A19478}" type="datetimeFigureOut">
              <a:rPr lang="en-US" smtClean="0"/>
              <a:pPr/>
              <a:t>1/13/2020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9CF4EE-D1EC-469A-8BC5-8160B37B852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0C75EB-5142-4614-9AE0-3B1FF9A19478}" type="datetimeFigureOut">
              <a:rPr lang="en-US" smtClean="0"/>
              <a:pPr/>
              <a:t>1/13/2020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9CF4EE-D1EC-469A-8BC5-8160B37B852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0C75EB-5142-4614-9AE0-3B1FF9A19478}" type="datetimeFigureOut">
              <a:rPr lang="en-US" smtClean="0"/>
              <a:pPr/>
              <a:t>1/13/2020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9CF4EE-D1EC-469A-8BC5-8160B37B852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0C75EB-5142-4614-9AE0-3B1FF9A19478}" type="datetimeFigureOut">
              <a:rPr lang="en-US" smtClean="0"/>
              <a:pPr/>
              <a:t>1/13/2020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9CF4EE-D1EC-469A-8BC5-8160B37B852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0C75EB-5142-4614-9AE0-3B1FF9A19478}" type="datetimeFigureOut">
              <a:rPr lang="en-US" smtClean="0"/>
              <a:pPr/>
              <a:t>1/13/2020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9CF4EE-D1EC-469A-8BC5-8160B37B852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0C75EB-5142-4614-9AE0-3B1FF9A19478}" type="datetimeFigureOut">
              <a:rPr lang="en-US" smtClean="0"/>
              <a:pPr/>
              <a:t>1/13/2020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9CF4EE-D1EC-469A-8BC5-8160B37B852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0C75EB-5142-4614-9AE0-3B1FF9A19478}" type="datetimeFigureOut">
              <a:rPr lang="en-US" smtClean="0"/>
              <a:pPr/>
              <a:t>1/13/2020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9CF4EE-D1EC-469A-8BC5-8160B37B852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0C75EB-5142-4614-9AE0-3B1FF9A19478}" type="datetimeFigureOut">
              <a:rPr lang="en-US" smtClean="0"/>
              <a:pPr/>
              <a:t>1/13/2020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239CF4EE-D1EC-469A-8BC5-8160B37B852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1F0C75EB-5142-4614-9AE0-3B1FF9A19478}" type="datetimeFigureOut">
              <a:rPr lang="en-US" smtClean="0"/>
              <a:pPr/>
              <a:t>1/13/2020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239CF4EE-D1EC-469A-8BC5-8160B37B8524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3400" y="1066800"/>
            <a:ext cx="7851648" cy="2133600"/>
          </a:xfrm>
        </p:spPr>
        <p:txBody>
          <a:bodyPr>
            <a:noAutofit/>
          </a:bodyPr>
          <a:lstStyle/>
          <a:p>
            <a:pPr algn="ctr"/>
            <a:r>
              <a:rPr lang="mr-IN" sz="4400" dirty="0" smtClean="0">
                <a:latin typeface="Shivaji01" pitchFamily="2" charset="0"/>
              </a:rPr>
              <a:t>प्रा.पी.ए.मोकाशी </a:t>
            </a:r>
            <a:br>
              <a:rPr lang="mr-IN" sz="4400" dirty="0" smtClean="0">
                <a:latin typeface="Shivaji01" pitchFamily="2" charset="0"/>
              </a:rPr>
            </a:br>
            <a:r>
              <a:rPr lang="mr-IN" sz="4400" dirty="0" smtClean="0">
                <a:latin typeface="Shivaji01" pitchFamily="2" charset="0"/>
              </a:rPr>
              <a:t>समाजशास्त्र विभाग </a:t>
            </a:r>
            <a:r>
              <a:rPr lang="en-US" sz="4400" dirty="0" smtClean="0">
                <a:latin typeface="Shivaji01" pitchFamily="2" charset="0"/>
              </a:rPr>
              <a:t/>
            </a:r>
            <a:br>
              <a:rPr lang="en-US" sz="4400" dirty="0" smtClean="0">
                <a:latin typeface="Shivaji01" pitchFamily="2" charset="0"/>
              </a:rPr>
            </a:br>
            <a:r>
              <a:rPr lang="mr-IN" sz="4400" dirty="0" smtClean="0">
                <a:latin typeface="Shivaji01" pitchFamily="2" charset="0"/>
              </a:rPr>
              <a:t>राधानगरी महाविद्यालय राधानगरी </a:t>
            </a:r>
            <a:endParaRPr lang="en-US" sz="4400" dirty="0">
              <a:latin typeface="Shivaji01" pitchFamily="2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05000" y="3352800"/>
            <a:ext cx="6172200" cy="2667000"/>
          </a:xfrm>
        </p:spPr>
        <p:txBody>
          <a:bodyPr/>
          <a:lstStyle/>
          <a:p>
            <a:pPr algn="ctr"/>
            <a:r>
              <a:rPr lang="en-US" b="1" dirty="0" smtClean="0"/>
              <a:t>F.Y.B.A. </a:t>
            </a:r>
          </a:p>
          <a:p>
            <a:pPr algn="ctr"/>
            <a:r>
              <a:rPr lang="en-US" b="1" dirty="0" smtClean="0"/>
              <a:t>SEMISTAR –Second </a:t>
            </a:r>
          </a:p>
          <a:p>
            <a:pPr algn="ctr"/>
            <a:r>
              <a:rPr lang="en-US" b="1" dirty="0" smtClean="0"/>
              <a:t>SOCIOLOGY </a:t>
            </a:r>
          </a:p>
          <a:p>
            <a:pPr algn="ctr"/>
            <a:r>
              <a:rPr lang="en-US" b="1" dirty="0" smtClean="0"/>
              <a:t>Socialization</a:t>
            </a:r>
          </a:p>
          <a:p>
            <a:pPr algn="ctr"/>
            <a:r>
              <a:rPr lang="en-US" b="1" dirty="0" smtClean="0"/>
              <a:t>10.01.2018    </a:t>
            </a:r>
            <a:endParaRPr lang="en-US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flipV="1">
            <a:off x="457200" y="658369"/>
            <a:ext cx="8229600" cy="45719"/>
          </a:xfrm>
        </p:spPr>
        <p:txBody>
          <a:bodyPr>
            <a:normAutofit fontScale="90000"/>
          </a:bodyPr>
          <a:lstStyle/>
          <a:p>
            <a:endParaRPr lang="en-US" dirty="0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609600" y="914400"/>
            <a:ext cx="8305800" cy="5714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flipV="1">
            <a:off x="457200" y="658369"/>
            <a:ext cx="8229600" cy="45719"/>
          </a:xfrm>
        </p:spPr>
        <p:txBody>
          <a:bodyPr>
            <a:normAutofit fontScale="90000"/>
          </a:bodyPr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prstTxWarp prst="textTriangleInverted">
              <a:avLst/>
            </a:prstTxWarp>
            <a:normAutofit/>
          </a:bodyPr>
          <a:lstStyle/>
          <a:p>
            <a:pPr algn="ctr">
              <a:buNone/>
            </a:pPr>
            <a:r>
              <a:rPr lang="mr-IN" sz="13800" dirty="0" smtClean="0">
                <a:solidFill>
                  <a:srgbClr val="0070C0"/>
                </a:solidFill>
                <a:latin typeface="Shivaji01" pitchFamily="2" charset="0"/>
              </a:rPr>
              <a:t>आभारी आहोत </a:t>
            </a:r>
            <a:endParaRPr lang="en-US" sz="13800" dirty="0">
              <a:solidFill>
                <a:srgbClr val="0070C0"/>
              </a:solidFill>
              <a:latin typeface="Shivaji01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mr-IN" dirty="0" smtClean="0">
                <a:latin typeface="Shivaji01" pitchFamily="2" charset="0"/>
              </a:rPr>
              <a:t>घटक १</a:t>
            </a:r>
            <a:endParaRPr lang="en-US" dirty="0">
              <a:latin typeface="Shivaji01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/>
            <a:r>
              <a:rPr lang="mr-IN" sz="4000" b="1" dirty="0" smtClean="0">
                <a:solidFill>
                  <a:srgbClr val="002060"/>
                </a:solidFill>
                <a:latin typeface="Shivaji01" pitchFamily="2" charset="0"/>
              </a:rPr>
              <a:t>समाजीकरण प्रक्रिया व्याख्या व स्वरूप </a:t>
            </a:r>
          </a:p>
          <a:p>
            <a:pPr algn="ctr">
              <a:buNone/>
            </a:pPr>
            <a:endParaRPr lang="en-US" sz="4000" b="1" dirty="0" smtClean="0">
              <a:solidFill>
                <a:srgbClr val="002060"/>
              </a:solidFill>
              <a:latin typeface="Shivaji01" pitchFamily="2" charset="0"/>
            </a:endParaRPr>
          </a:p>
          <a:p>
            <a:pPr algn="ctr"/>
            <a:r>
              <a:rPr lang="en-US" sz="4000" b="1" dirty="0" smtClean="0">
                <a:solidFill>
                  <a:srgbClr val="002060"/>
                </a:solidFill>
                <a:latin typeface="+mj-lt"/>
              </a:rPr>
              <a:t>Definition and process of Socialization</a:t>
            </a:r>
            <a:endParaRPr lang="en-US" sz="4000" b="1" dirty="0">
              <a:solidFill>
                <a:srgbClr val="002060"/>
              </a:solidFill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mr-IN" dirty="0" smtClean="0">
                <a:latin typeface="Shivaji01" pitchFamily="2" charset="0"/>
              </a:rPr>
              <a:t>विषय विवेचन</a:t>
            </a:r>
            <a:endParaRPr lang="en-US" dirty="0">
              <a:latin typeface="Shivaji01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mr-IN" sz="3200" dirty="0" smtClean="0">
                <a:latin typeface="Shivaji01" pitchFamily="2" charset="0"/>
              </a:rPr>
              <a:t>१. समाजिकरण</a:t>
            </a:r>
            <a:r>
              <a:rPr lang="en-US" sz="3200" dirty="0" smtClean="0">
                <a:latin typeface="Shivaji01" pitchFamily="2" charset="0"/>
              </a:rPr>
              <a:t> </a:t>
            </a:r>
            <a:r>
              <a:rPr lang="mr-IN" sz="3200" dirty="0" smtClean="0">
                <a:latin typeface="Shivaji01" pitchFamily="2" charset="0"/>
              </a:rPr>
              <a:t>व्याख्या व अर्थ</a:t>
            </a:r>
            <a:endParaRPr lang="en-US" sz="3200" dirty="0" smtClean="0">
              <a:latin typeface="Shivaji01" pitchFamily="2" charset="0"/>
            </a:endParaRPr>
          </a:p>
          <a:p>
            <a:r>
              <a:rPr lang="mr-IN" sz="3200" dirty="0" smtClean="0">
                <a:latin typeface="Shivaji01" pitchFamily="2" charset="0"/>
              </a:rPr>
              <a:t>२. समाजिकरण प्रक्रियेचे स्वरूप</a:t>
            </a:r>
            <a:endParaRPr lang="en-US" sz="3200" dirty="0" smtClean="0">
              <a:latin typeface="Shivaji01" pitchFamily="2" charset="0"/>
            </a:endParaRPr>
          </a:p>
          <a:p>
            <a:r>
              <a:rPr lang="mr-IN" sz="3200" dirty="0" smtClean="0">
                <a:latin typeface="Shivaji01" pitchFamily="2" charset="0"/>
              </a:rPr>
              <a:t>३. समाजिकरण प्रक्रियेतील विविध अवस्था</a:t>
            </a:r>
            <a:endParaRPr lang="en-US" sz="3200" dirty="0" smtClean="0">
              <a:latin typeface="Shivaji01" pitchFamily="2" charset="0"/>
            </a:endParaRPr>
          </a:p>
          <a:p>
            <a:r>
              <a:rPr lang="mr-IN" sz="3200" dirty="0" smtClean="0">
                <a:latin typeface="Shivaji01" pitchFamily="2" charset="0"/>
              </a:rPr>
              <a:t>४. सामाजिकरणाची साधने</a:t>
            </a:r>
            <a:endParaRPr lang="en-US" sz="3200" dirty="0" smtClean="0">
              <a:latin typeface="Shivaji01" pitchFamily="2" charset="0"/>
            </a:endParaRPr>
          </a:p>
          <a:p>
            <a:r>
              <a:rPr lang="mr-IN" sz="3200" dirty="0" smtClean="0">
                <a:latin typeface="Shivaji01" pitchFamily="2" charset="0"/>
              </a:rPr>
              <a:t>५. समाजिकरणाचे महत्व</a:t>
            </a:r>
            <a:endParaRPr lang="en-US" sz="3200" dirty="0">
              <a:latin typeface="Shivaji01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mr-IN" sz="4000" b="1" dirty="0" smtClean="0">
                <a:solidFill>
                  <a:srgbClr val="002060"/>
                </a:solidFill>
                <a:latin typeface="Shivaji01" pitchFamily="2" charset="0"/>
              </a:rPr>
              <a:t>समाजीकरण व्याख्या आणि अर्थ </a:t>
            </a:r>
            <a:endParaRPr lang="en-US" sz="3600" dirty="0">
              <a:latin typeface="Shivaji01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mr-IN" sz="4000" dirty="0" smtClean="0">
                <a:latin typeface="Shivaji01" pitchFamily="2" charset="0"/>
              </a:rPr>
              <a:t>१. ड्रेसलर</a:t>
            </a:r>
            <a:r>
              <a:rPr lang="en-US" sz="4000" dirty="0" smtClean="0">
                <a:latin typeface="Shivaji01" pitchFamily="2" charset="0"/>
              </a:rPr>
              <a:t> </a:t>
            </a:r>
            <a:r>
              <a:rPr lang="mr-IN" sz="4000" dirty="0" smtClean="0">
                <a:latin typeface="Shivaji01" pitchFamily="2" charset="0"/>
              </a:rPr>
              <a:t> विलीस</a:t>
            </a:r>
            <a:endParaRPr lang="en-US" sz="4000" dirty="0" smtClean="0">
              <a:latin typeface="Shivaji01" pitchFamily="2" charset="0"/>
            </a:endParaRPr>
          </a:p>
          <a:p>
            <a:r>
              <a:rPr lang="mr-IN" sz="4000" dirty="0" smtClean="0">
                <a:latin typeface="Shivaji01" pitchFamily="2" charset="0"/>
              </a:rPr>
              <a:t>२. ह्यारी ज्योन्सन</a:t>
            </a:r>
            <a:endParaRPr lang="en-US" sz="4000" dirty="0" smtClean="0">
              <a:latin typeface="Shivaji01" pitchFamily="2" charset="0"/>
            </a:endParaRPr>
          </a:p>
          <a:p>
            <a:r>
              <a:rPr lang="mr-IN" sz="4000" dirty="0" smtClean="0">
                <a:latin typeface="Shivaji01" pitchFamily="2" charset="0"/>
              </a:rPr>
              <a:t>३. होब्स ब्लक </a:t>
            </a:r>
            <a:endParaRPr lang="en-US" sz="4000" dirty="0" smtClean="0">
              <a:latin typeface="Shivaji01" pitchFamily="2" charset="0"/>
            </a:endParaRPr>
          </a:p>
          <a:p>
            <a:r>
              <a:rPr lang="mr-IN" sz="4000" dirty="0" smtClean="0">
                <a:latin typeface="Shivaji01" pitchFamily="2" charset="0"/>
              </a:rPr>
              <a:t>४. वॉलेस आणि वॉलेस</a:t>
            </a:r>
            <a:endParaRPr lang="en-US" sz="4000" dirty="0">
              <a:latin typeface="Shivaji01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err="1" smtClean="0">
                <a:latin typeface="Shivaji01" pitchFamily="2" charset="0"/>
              </a:rPr>
              <a:t>samaajaIkrNaacaa</a:t>
            </a:r>
            <a:r>
              <a:rPr lang="en-US" dirty="0" smtClean="0">
                <a:latin typeface="Shivaji01" pitchFamily="2" charset="0"/>
              </a:rPr>
              <a:t> </a:t>
            </a:r>
            <a:r>
              <a:rPr lang="en-US" dirty="0" err="1" smtClean="0">
                <a:latin typeface="Shivaji01" pitchFamily="2" charset="0"/>
              </a:rPr>
              <a:t>Aqa</a:t>
            </a:r>
            <a:r>
              <a:rPr lang="en-US" dirty="0" smtClean="0">
                <a:latin typeface="Shivaji01" pitchFamily="2" charset="0"/>
              </a:rPr>
              <a:t>-</a:t>
            </a:r>
            <a:endParaRPr lang="en-US" dirty="0">
              <a:latin typeface="Shivaji01" pitchFamily="2" charset="0"/>
            </a:endParaRP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762000" y="914400"/>
            <a:ext cx="7568648" cy="289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62000" y="3886200"/>
            <a:ext cx="7543800" cy="266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743712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err="1" smtClean="0">
                <a:latin typeface="Shivaji01" pitchFamily="2" charset="0"/>
              </a:rPr>
              <a:t>samaajaIkrNa</a:t>
            </a:r>
            <a:r>
              <a:rPr lang="en-US" dirty="0" smtClean="0">
                <a:latin typeface="Shivaji01" pitchFamily="2" charset="0"/>
              </a:rPr>
              <a:t> </a:t>
            </a:r>
            <a:r>
              <a:rPr lang="en-US" dirty="0" err="1" smtClean="0">
                <a:latin typeface="Shivaji01" pitchFamily="2" charset="0"/>
              </a:rPr>
              <a:t>p`ik`yaocao</a:t>
            </a:r>
            <a:r>
              <a:rPr lang="en-US" dirty="0" smtClean="0">
                <a:latin typeface="Shivaji01" pitchFamily="2" charset="0"/>
              </a:rPr>
              <a:t> </a:t>
            </a:r>
            <a:r>
              <a:rPr lang="en-US" dirty="0" err="1" smtClean="0">
                <a:latin typeface="Shivaji01" pitchFamily="2" charset="0"/>
              </a:rPr>
              <a:t>sva$p</a:t>
            </a:r>
            <a:endParaRPr lang="en-US" dirty="0">
              <a:latin typeface="Shivaji01" pitchFamily="2" charset="0"/>
            </a:endParaRPr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685800" y="1371600"/>
            <a:ext cx="7467599" cy="51816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mr-IN" sz="5400" b="1" dirty="0" smtClean="0">
                <a:solidFill>
                  <a:srgbClr val="002060"/>
                </a:solidFill>
                <a:latin typeface="Shivaji01" pitchFamily="2" charset="0"/>
              </a:rPr>
              <a:t>समाजीकरण प्रक्रियेतील अवस्था व्याख्या</a:t>
            </a:r>
            <a:endParaRPr lang="en-US" dirty="0">
              <a:latin typeface="Shivaji01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35480"/>
            <a:ext cx="8229600" cy="4693920"/>
          </a:xfrm>
        </p:spPr>
        <p:txBody>
          <a:bodyPr>
            <a:noAutofit/>
          </a:bodyPr>
          <a:lstStyle/>
          <a:p>
            <a:r>
              <a:rPr lang="mr-IN" sz="4400" dirty="0" smtClean="0">
                <a:latin typeface="Shivaji01" pitchFamily="2" charset="0"/>
              </a:rPr>
              <a:t>१. </a:t>
            </a:r>
            <a:r>
              <a:rPr lang="mr-IN" sz="3200" dirty="0" smtClean="0">
                <a:latin typeface="Shivaji01" pitchFamily="2" charset="0"/>
              </a:rPr>
              <a:t>मौखिक अवस्था</a:t>
            </a:r>
            <a:endParaRPr lang="en-US" sz="3200" dirty="0" smtClean="0">
              <a:latin typeface="Shivaji01" pitchFamily="2" charset="0"/>
            </a:endParaRPr>
          </a:p>
          <a:p>
            <a:r>
              <a:rPr lang="mr-IN" sz="3200" dirty="0" smtClean="0">
                <a:latin typeface="Shivaji01" pitchFamily="2" charset="0"/>
              </a:rPr>
              <a:t>२. गुदावस्था</a:t>
            </a:r>
            <a:endParaRPr lang="en-US" sz="3200" dirty="0" smtClean="0">
              <a:latin typeface="Shivaji01" pitchFamily="2" charset="0"/>
            </a:endParaRPr>
          </a:p>
          <a:p>
            <a:r>
              <a:rPr lang="mr-IN" sz="3200" dirty="0" smtClean="0">
                <a:latin typeface="Shivaji01" pitchFamily="2" charset="0"/>
              </a:rPr>
              <a:t>३. इडीपल अवस्था</a:t>
            </a:r>
            <a:endParaRPr lang="en-US" sz="3200" dirty="0" smtClean="0">
              <a:latin typeface="Shivaji01" pitchFamily="2" charset="0"/>
            </a:endParaRPr>
          </a:p>
          <a:p>
            <a:r>
              <a:rPr lang="mr-IN" sz="3200" dirty="0" smtClean="0">
                <a:latin typeface="Shivaji01" pitchFamily="2" charset="0"/>
              </a:rPr>
              <a:t>४. कुमारवस्था किंव्हा पौगंडावस्था</a:t>
            </a:r>
            <a:endParaRPr lang="en-US" sz="3200" dirty="0" smtClean="0">
              <a:latin typeface="Shivaji01" pitchFamily="2" charset="0"/>
            </a:endParaRPr>
          </a:p>
          <a:p>
            <a:r>
              <a:rPr lang="mr-IN" sz="3200" dirty="0" smtClean="0">
                <a:latin typeface="Shivaji01" pitchFamily="2" charset="0"/>
              </a:rPr>
              <a:t>५. प्रौढावस्था</a:t>
            </a:r>
            <a:endParaRPr lang="en-US" sz="3200" dirty="0" smtClean="0">
              <a:latin typeface="Shivaji01" pitchFamily="2" charset="0"/>
            </a:endParaRPr>
          </a:p>
          <a:p>
            <a:r>
              <a:rPr lang="mr-IN" sz="3200" dirty="0" smtClean="0">
                <a:latin typeface="Shivaji01" pitchFamily="2" charset="0"/>
              </a:rPr>
              <a:t>६. वृद्धावस्था</a:t>
            </a:r>
            <a:endParaRPr lang="en-US" sz="3200" dirty="0">
              <a:latin typeface="Shivaji01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1524000"/>
          </a:xfrm>
        </p:spPr>
        <p:txBody>
          <a:bodyPr>
            <a:normAutofit fontScale="90000"/>
          </a:bodyPr>
          <a:lstStyle/>
          <a:p>
            <a:pPr algn="ctr"/>
            <a:r>
              <a:rPr lang="mr-IN" sz="5400" b="1" dirty="0" smtClean="0">
                <a:solidFill>
                  <a:srgbClr val="002060"/>
                </a:solidFill>
                <a:latin typeface="Shivaji01" pitchFamily="2" charset="0"/>
              </a:rPr>
              <a:t>समाजीकरणाची साधने </a:t>
            </a:r>
            <a:br>
              <a:rPr lang="mr-IN" sz="5400" b="1" dirty="0" smtClean="0">
                <a:solidFill>
                  <a:srgbClr val="002060"/>
                </a:solidFill>
                <a:latin typeface="Shivaji01" pitchFamily="2" charset="0"/>
              </a:rPr>
            </a:br>
            <a:endParaRPr lang="en-US" dirty="0">
              <a:latin typeface="Shivaji01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mr-IN" sz="4400" dirty="0" smtClean="0">
                <a:latin typeface="Shivaji01" pitchFamily="2" charset="0"/>
              </a:rPr>
              <a:t>१. कुटुंब</a:t>
            </a:r>
            <a:endParaRPr lang="en-US" sz="4400" dirty="0" smtClean="0">
              <a:latin typeface="Shivaji01" pitchFamily="2" charset="0"/>
            </a:endParaRPr>
          </a:p>
          <a:p>
            <a:r>
              <a:rPr lang="mr-IN" sz="4400" dirty="0" smtClean="0">
                <a:latin typeface="Shivaji01" pitchFamily="2" charset="0"/>
              </a:rPr>
              <a:t>२. शेजार</a:t>
            </a:r>
            <a:endParaRPr lang="en-US" sz="4400" dirty="0" smtClean="0">
              <a:latin typeface="Shivaji01" pitchFamily="2" charset="0"/>
            </a:endParaRPr>
          </a:p>
          <a:p>
            <a:r>
              <a:rPr lang="mr-IN" sz="4400" dirty="0" smtClean="0">
                <a:latin typeface="Shivaji01" pitchFamily="2" charset="0"/>
              </a:rPr>
              <a:t>३. शाळा</a:t>
            </a:r>
            <a:endParaRPr lang="en-US" sz="4400" dirty="0" smtClean="0">
              <a:latin typeface="Shivaji01" pitchFamily="2" charset="0"/>
            </a:endParaRPr>
          </a:p>
          <a:p>
            <a:r>
              <a:rPr lang="mr-IN" sz="4400" dirty="0" smtClean="0">
                <a:latin typeface="Shivaji01" pitchFamily="2" charset="0"/>
              </a:rPr>
              <a:t>४. समवयस्कमित्रांचा समूह</a:t>
            </a:r>
            <a:endParaRPr lang="en-US" sz="4400" dirty="0" smtClean="0">
              <a:latin typeface="Shivaji01" pitchFamily="2" charset="0"/>
            </a:endParaRPr>
          </a:p>
          <a:p>
            <a:r>
              <a:rPr lang="mr-IN" sz="4400" dirty="0" smtClean="0">
                <a:latin typeface="Shivaji01" pitchFamily="2" charset="0"/>
              </a:rPr>
              <a:t>५. प्रसार माध्यमे</a:t>
            </a:r>
            <a:endParaRPr lang="en-US" sz="4400" dirty="0">
              <a:latin typeface="Shivaji01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819912"/>
          </a:xfrm>
        </p:spPr>
        <p:txBody>
          <a:bodyPr/>
          <a:lstStyle/>
          <a:p>
            <a:pPr algn="ctr"/>
            <a:r>
              <a:rPr lang="en-US" dirty="0" err="1" smtClean="0">
                <a:latin typeface="Shivaji01" pitchFamily="2" charset="0"/>
              </a:rPr>
              <a:t>samaajaIkrNaacao</a:t>
            </a:r>
            <a:r>
              <a:rPr lang="en-US" dirty="0" smtClean="0">
                <a:latin typeface="Shivaji01" pitchFamily="2" charset="0"/>
              </a:rPr>
              <a:t> </a:t>
            </a:r>
            <a:r>
              <a:rPr lang="en-US" dirty="0" err="1" smtClean="0">
                <a:latin typeface="Shivaji01" pitchFamily="2" charset="0"/>
              </a:rPr>
              <a:t>mah%va</a:t>
            </a:r>
            <a:endParaRPr lang="en-US" dirty="0">
              <a:latin typeface="Shivaji01" pitchFamily="2" charset="0"/>
            </a:endParaRPr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685800" y="1524000"/>
            <a:ext cx="8001000" cy="472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ow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120</TotalTime>
  <Words>123</Words>
  <Application>Microsoft Office PowerPoint</Application>
  <PresentationFormat>On-screen Show (4:3)</PresentationFormat>
  <Paragraphs>38</Paragraphs>
  <Slides>11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Flow</vt:lpstr>
      <vt:lpstr>प्रा.पी.ए.मोकाशी  समाजशास्त्र विभाग  राधानगरी महाविद्यालय राधानगरी </vt:lpstr>
      <vt:lpstr>घटक १</vt:lpstr>
      <vt:lpstr>विषय विवेचन</vt:lpstr>
      <vt:lpstr>समाजीकरण व्याख्या आणि अर्थ </vt:lpstr>
      <vt:lpstr>samaajaIkrNaacaa Aqa-</vt:lpstr>
      <vt:lpstr>samaajaIkrNa p`ik`yaocao sva$p</vt:lpstr>
      <vt:lpstr>समाजीकरण प्रक्रियेतील अवस्था व्याख्या</vt:lpstr>
      <vt:lpstr>समाजीकरणाची साधने  </vt:lpstr>
      <vt:lpstr>samaajaIkrNaacao mah%va</vt:lpstr>
      <vt:lpstr>PowerPoint Presentation</vt:lpstr>
      <vt:lpstr>PowerPoint Presentation</vt:lpstr>
    </vt:vector>
  </TitlesOfParts>
  <Company>ORGANISATION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P``aa.pI.e. maaokaSaI samaajaSaas~ ivaBaaga raQaanagarI mahaivaValaya, raQaanagarI</dc:title>
  <dc:creator>USER</dc:creator>
  <cp:lastModifiedBy>Nitin</cp:lastModifiedBy>
  <cp:revision>36</cp:revision>
  <dcterms:created xsi:type="dcterms:W3CDTF">2018-01-12T07:33:39Z</dcterms:created>
  <dcterms:modified xsi:type="dcterms:W3CDTF">2020-01-13T13:33:47Z</dcterms:modified>
</cp:coreProperties>
</file>