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1/13/2020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1981199"/>
          </a:xfrm>
        </p:spPr>
        <p:txBody>
          <a:bodyPr>
            <a:normAutofit fontScale="90000"/>
          </a:bodyPr>
          <a:lstStyle/>
          <a:p>
            <a:r>
              <a:rPr lang="en-US" sz="2800" b="1" dirty="0" smtClean="0">
                <a:solidFill>
                  <a:srgbClr val="7030A0"/>
                </a:solidFill>
              </a:rPr>
              <a:t>RADHANAGARI MAHAVIDYALAYA,RADHANAGARI</a:t>
            </a:r>
            <a:br>
              <a:rPr lang="en-US" sz="2800" b="1" dirty="0" smtClean="0">
                <a:solidFill>
                  <a:srgbClr val="7030A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SOCIOLOGY DEPARTMENT.</a:t>
            </a:r>
            <a:br>
              <a:rPr lang="en-US" sz="2800" b="1" dirty="0" smtClean="0">
                <a:solidFill>
                  <a:srgbClr val="7030A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MR.MOKASHI P.A.</a:t>
            </a:r>
            <a:br>
              <a:rPr lang="en-US" sz="2800" b="1" dirty="0" smtClean="0">
                <a:solidFill>
                  <a:srgbClr val="7030A0"/>
                </a:solidFill>
              </a:rPr>
            </a:br>
            <a:r>
              <a:rPr lang="en-US" sz="2800" b="1" dirty="0" smtClean="0">
                <a:solidFill>
                  <a:srgbClr val="7030A0"/>
                </a:solidFill>
              </a:rPr>
              <a:t>ASS.PROF. </a:t>
            </a:r>
            <a:endParaRPr lang="en-IN" sz="28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2819400"/>
            <a:ext cx="6781800" cy="3505200"/>
          </a:xfrm>
        </p:spPr>
        <p:txBody>
          <a:bodyPr>
            <a:normAutofit/>
          </a:bodyPr>
          <a:lstStyle/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B.A.PART-2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SEMESTER – 3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PAPER NO. </a:t>
            </a:r>
            <a:r>
              <a:rPr lang="en-US" sz="2400" b="1" smtClean="0">
                <a:solidFill>
                  <a:srgbClr val="00B050"/>
                </a:solidFill>
              </a:rPr>
              <a:t>– 4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TOPIC – 2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THE PROBLEM OF POPULATION</a:t>
            </a:r>
          </a:p>
          <a:p>
            <a:pPr algn="ctr"/>
            <a:r>
              <a:rPr lang="mr-IN" sz="2400" b="1" dirty="0" smtClean="0">
                <a:solidFill>
                  <a:srgbClr val="00B050"/>
                </a:solidFill>
                <a:latin typeface="Shivaji01" pitchFamily="2" charset="0"/>
              </a:rPr>
              <a:t>लोकसंख्येची समस्या</a:t>
            </a:r>
            <a:endParaRPr lang="en-US" sz="2400" b="1" dirty="0" smtClean="0">
              <a:solidFill>
                <a:srgbClr val="00B050"/>
              </a:solidFill>
              <a:latin typeface="Shivaji01" pitchFamily="2" charset="0"/>
            </a:endParaRPr>
          </a:p>
          <a:p>
            <a:pPr algn="ctr"/>
            <a:r>
              <a:rPr lang="mr-IN" sz="2400" b="1" dirty="0" smtClean="0">
                <a:solidFill>
                  <a:srgbClr val="00B050"/>
                </a:solidFill>
                <a:latin typeface="Shivaji01" pitchFamily="2" charset="0"/>
              </a:rPr>
              <a:t>१६/०८/२०१७</a:t>
            </a:r>
            <a:endParaRPr lang="en-IN" sz="2400" b="1" dirty="0">
              <a:solidFill>
                <a:srgbClr val="00B05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371600"/>
            <a:ext cx="7498080" cy="4876800"/>
          </a:xfrm>
        </p:spPr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715594" y="3446860"/>
            <a:ext cx="390517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Thank You  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r-IN" sz="4000" b="1" dirty="0" smtClean="0">
                <a:solidFill>
                  <a:srgbClr val="7030A0"/>
                </a:solidFill>
                <a:latin typeface="Shivaji01" pitchFamily="2" charset="0"/>
              </a:rPr>
              <a:t>लोकसंख्येची समस्या</a:t>
            </a:r>
            <a:endParaRPr lang="en-IN" sz="4000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विषय विवेचन </a:t>
            </a:r>
            <a: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  <a:t>: </a:t>
            </a:r>
            <a:endParaRPr lang="mr-IN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pPr>
              <a:buNone/>
            </a:pPr>
            <a:endParaRPr lang="en-US" sz="14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१ : लोकसंख्या वाढ : अर्थ व स्वरूप </a:t>
            </a:r>
          </a:p>
          <a:p>
            <a:pPr>
              <a:buNone/>
            </a:pPr>
            <a:endParaRPr lang="en-US" sz="11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२ : लोकसंख्या वाढीची कारणे</a:t>
            </a:r>
            <a: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endParaRPr lang="mr-IN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pPr>
              <a:buNone/>
            </a:pPr>
            <a:endParaRPr lang="en-US" sz="18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३ : लोकसंख्या वाढ नियंत्रण उपाय किंवा         </a:t>
            </a:r>
          </a:p>
          <a:p>
            <a:pPr>
              <a:buNone/>
            </a:pPr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     मार्ग</a:t>
            </a:r>
            <a:endParaRPr lang="en-IN" b="1" dirty="0">
              <a:solidFill>
                <a:srgbClr val="7030A0"/>
              </a:solidFill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44562"/>
          </a:xfrm>
        </p:spPr>
        <p:txBody>
          <a:bodyPr/>
          <a:lstStyle/>
          <a:p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लोकसंख्या वाढ अर्थ व स्वरूप</a:t>
            </a:r>
            <a:endParaRPr lang="en-IN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6019800"/>
          </a:xfrm>
        </p:spPr>
        <p:txBody>
          <a:bodyPr/>
          <a:lstStyle/>
          <a:p>
            <a:r>
              <a:rPr lang="mr-IN" sz="2000" b="1" dirty="0" smtClean="0">
                <a:solidFill>
                  <a:srgbClr val="7030A0"/>
                </a:solidFill>
                <a:latin typeface="Shivaji01" pitchFamily="2" charset="0"/>
              </a:rPr>
              <a:t>भारतातील लोकसंख्या समस्येचे स्वरूप</a:t>
            </a:r>
            <a:endParaRPr lang="en-US" sz="20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latin typeface="Shivaji01" pitchFamily="2" charset="0"/>
              </a:rPr>
              <a:t>A. </a:t>
            </a:r>
            <a:r>
              <a:rPr lang="mr-IN" sz="2000" b="1" dirty="0" smtClean="0">
                <a:solidFill>
                  <a:srgbClr val="7030A0"/>
                </a:solidFill>
                <a:latin typeface="Shivaji01" pitchFamily="2" charset="0"/>
              </a:rPr>
              <a:t>भारतातील लोकसंख्येची वास्तवता आणि लोकसंख्या विषयक जनगणन अहवाल ...१९५१ ते २०११</a:t>
            </a:r>
            <a:endParaRPr lang="en-US" sz="20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endParaRPr lang="en-IN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1981200"/>
          <a:ext cx="8458199" cy="4805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8730"/>
                <a:gridCol w="2537460"/>
                <a:gridCol w="2431732"/>
                <a:gridCol w="2220277"/>
              </a:tblGrid>
              <a:tr h="680936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दशक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लोकसंख्या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baseline="0" dirty="0" smtClean="0">
                          <a:latin typeface="Shivaji01" pitchFamily="2" charset="0"/>
                        </a:rPr>
                        <a:t>दहा वर्षात लोकसंखेत झालेली वाढ  </a:t>
                      </a:r>
                    </a:p>
                    <a:p>
                      <a:pPr algn="ctr"/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baseline="0" dirty="0" smtClean="0">
                          <a:latin typeface="Shivaji01" pitchFamily="2" charset="0"/>
                        </a:rPr>
                        <a:t>लोकसंखेत झालेली शेकडा वाढ </a:t>
                      </a:r>
                      <a:endParaRPr lang="en-IN" dirty="0"/>
                    </a:p>
                  </a:txBody>
                  <a:tcPr/>
                </a:tc>
              </a:tr>
              <a:tr h="389106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१९५१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baseline="0" dirty="0" smtClean="0">
                          <a:latin typeface="Shivaji01" pitchFamily="2" charset="0"/>
                        </a:rPr>
                        <a:t>३६ कोटी११ लक्ष्य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baseline="0" dirty="0" smtClean="0">
                          <a:latin typeface="Shivaji01" pitchFamily="2" charset="0"/>
                        </a:rPr>
                        <a:t>४ कोटी२४ लाख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१३.३%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680936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१९६१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४४ </a:t>
                      </a:r>
                      <a:r>
                        <a:rPr lang="mr-IN" baseline="0" dirty="0" smtClean="0">
                          <a:latin typeface="Shivaji01" pitchFamily="2" charset="0"/>
                        </a:rPr>
                        <a:t>कोटी १३ लक्ष्य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baseline="0" dirty="0" smtClean="0">
                          <a:latin typeface="Shivaji01" pitchFamily="2" charset="0"/>
                        </a:rPr>
                        <a:t>८ कोटी १३ लाख </a:t>
                      </a:r>
                      <a:endParaRPr lang="en-IN" dirty="0" smtClean="0">
                        <a:latin typeface="Shivaji01" pitchFamily="2" charset="0"/>
                      </a:endParaRPr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२१.५ %</a:t>
                      </a:r>
                      <a:endParaRPr lang="en-IN" dirty="0"/>
                    </a:p>
                  </a:txBody>
                  <a:tcPr/>
                </a:tc>
              </a:tr>
              <a:tr h="680936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१९७१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५५ कोटी २४ लक्ष्य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 कोटी ८९ लाख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२४.२ %</a:t>
                      </a:r>
                      <a:endParaRPr lang="en-IN" dirty="0"/>
                    </a:p>
                  </a:txBody>
                  <a:tcPr/>
                </a:tc>
              </a:tr>
              <a:tr h="680936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१९८१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६९ कोटी ०१ लक्ष्य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 कोटी ८९ लाख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२४.६ %</a:t>
                      </a:r>
                      <a:endParaRPr lang="en-IN" dirty="0"/>
                    </a:p>
                  </a:txBody>
                  <a:tcPr/>
                </a:tc>
              </a:tr>
              <a:tr h="680936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१९९१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dirty="0" smtClean="0">
                          <a:latin typeface="Shivaji01" pitchFamily="2" charset="0"/>
                        </a:rPr>
                        <a:t>८४ कोटी ६३ लक्ष्य </a:t>
                      </a:r>
                      <a:endParaRPr lang="en-IN" dirty="0" smtClean="0"/>
                    </a:p>
                    <a:p>
                      <a:pPr algn="ctr"/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१५ कोटी ६२ लाख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२३.६%</a:t>
                      </a:r>
                      <a:endParaRPr lang="en-IN" dirty="0"/>
                    </a:p>
                  </a:txBody>
                  <a:tcPr/>
                </a:tc>
              </a:tr>
              <a:tr h="389106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२००१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१०२ कोटी ८७ लक्ष्य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१८कोति २४ लक्ष्य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२१.५४%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389106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२०११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१२१ कोटी २० लक्ष्य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१८ कोटी ३३ लक्ष्य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२१.६४%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mr-IN" sz="4000" b="1" dirty="0" smtClean="0">
                <a:solidFill>
                  <a:srgbClr val="7030A0"/>
                </a:solidFill>
                <a:latin typeface="Shivaji01" pitchFamily="2" charset="0"/>
              </a:rPr>
              <a:t>भारतातील जन्मदर आणि मृत्यूदर १९५१ ते २०११</a:t>
            </a:r>
            <a:endParaRPr lang="en-IN" sz="4000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2133597"/>
          <a:ext cx="8229600" cy="3886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68699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दशक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जन्मदर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baseline="0" dirty="0" smtClean="0">
                          <a:latin typeface="Shivaji01" pitchFamily="2" charset="0"/>
                        </a:rPr>
                        <a:t>मृत्यूदर </a:t>
                      </a:r>
                      <a:r>
                        <a:rPr lang="en-US" baseline="0" dirty="0" smtClean="0">
                          <a:latin typeface="Shivaji01" pitchFamily="2" charset="0"/>
                        </a:rPr>
                        <a:t>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दरहजारी दरसाल लोकसंख्या वाढ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445358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+mj-lt"/>
                        </a:rPr>
                        <a:t>१९५१ 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४१.७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२२.८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१८.९ </a:t>
                      </a:r>
                      <a:endParaRPr lang="en-IN" dirty="0"/>
                    </a:p>
                  </a:txBody>
                  <a:tcPr/>
                </a:tc>
              </a:tr>
              <a:tr h="445358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+mj-lt"/>
                        </a:rPr>
                        <a:t>१९६१ 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४१.१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१८.९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२२.९ </a:t>
                      </a:r>
                      <a:endParaRPr lang="en-IN" dirty="0"/>
                    </a:p>
                  </a:txBody>
                  <a:tcPr/>
                </a:tc>
              </a:tr>
              <a:tr h="445358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१९७१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३७.०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१४.०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२३.० </a:t>
                      </a:r>
                      <a:endParaRPr lang="en-IN" dirty="0"/>
                    </a:p>
                  </a:txBody>
                  <a:tcPr/>
                </a:tc>
              </a:tr>
              <a:tr h="445358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१९८१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३०.५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१०.२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२०.३ </a:t>
                      </a:r>
                      <a:endParaRPr lang="en-IN" dirty="0"/>
                    </a:p>
                  </a:txBody>
                  <a:tcPr/>
                </a:tc>
              </a:tr>
              <a:tr h="445358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१९९१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२८.९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१०.०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१८.९ </a:t>
                      </a:r>
                      <a:endParaRPr lang="en-IN" dirty="0"/>
                    </a:p>
                  </a:txBody>
                  <a:tcPr/>
                </a:tc>
              </a:tr>
              <a:tr h="445358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२००१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२६.१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८.७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१७.४ </a:t>
                      </a:r>
                      <a:endParaRPr lang="en-IN" dirty="0"/>
                    </a:p>
                  </a:txBody>
                  <a:tcPr/>
                </a:tc>
              </a:tr>
              <a:tr h="445358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२०११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२०.९७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७.४८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२८.४५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mr-IN" sz="3600" b="1" dirty="0" smtClean="0">
                <a:solidFill>
                  <a:srgbClr val="7030A0"/>
                </a:solidFill>
                <a:latin typeface="Shivaji01" pitchFamily="2" charset="0"/>
              </a:rPr>
              <a:t>भारतातील स्त्री पुरुष प्रमाण</a:t>
            </a:r>
            <a:br>
              <a:rPr lang="mr-IN" sz="3600" b="1" dirty="0" smtClean="0">
                <a:solidFill>
                  <a:srgbClr val="7030A0"/>
                </a:solidFill>
                <a:latin typeface="Shivaji01" pitchFamily="2" charset="0"/>
              </a:rPr>
            </a:br>
            <a:r>
              <a:rPr lang="mr-IN" sz="2700" b="1" dirty="0" smtClean="0">
                <a:solidFill>
                  <a:srgbClr val="7030A0"/>
                </a:solidFill>
                <a:latin typeface="Shivaji01" pitchFamily="2" charset="0"/>
              </a:rPr>
              <a:t>१९५१ ते २०११</a:t>
            </a:r>
            <a:endParaRPr lang="en-IN" sz="2700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04800" y="1676400"/>
          <a:ext cx="8458200" cy="40405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5600"/>
                <a:gridCol w="2895600"/>
                <a:gridCol w="2667000"/>
              </a:tblGrid>
              <a:tr h="4857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जनगणना दशक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पुरुषप्रमाण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Shivaji01" pitchFamily="2" charset="0"/>
                        </a:rPr>
                        <a:t> </a:t>
                      </a:r>
                      <a:r>
                        <a:rPr lang="mr-IN" dirty="0" smtClean="0">
                          <a:latin typeface="Shivaji01" pitchFamily="2" charset="0"/>
                        </a:rPr>
                        <a:t>स्त्रियांचे प्रमाण     </a:t>
                      </a:r>
                    </a:p>
                    <a:p>
                      <a:pPr algn="ctr"/>
                      <a:r>
                        <a:rPr lang="en-US" baseline="0" dirty="0" smtClean="0">
                          <a:latin typeface="+mj-lt"/>
                        </a:rPr>
                        <a:t>( </a:t>
                      </a:r>
                      <a:r>
                        <a:rPr lang="mr-IN" baseline="0" dirty="0" smtClean="0">
                          <a:latin typeface="+mj-lt"/>
                        </a:rPr>
                        <a:t>दर हजारी </a:t>
                      </a:r>
                      <a:r>
                        <a:rPr lang="en-US" baseline="0" dirty="0" smtClean="0">
                          <a:latin typeface="+mj-lt"/>
                        </a:rPr>
                        <a:t>)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+mj-lt"/>
                        </a:rPr>
                        <a:t>१९५१ 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१०००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९४६ </a:t>
                      </a:r>
                      <a:endParaRPr lang="en-IN" dirty="0"/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+mj-lt"/>
                        </a:rPr>
                        <a:t>१९६१ 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१०००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९४१ </a:t>
                      </a:r>
                      <a:endParaRPr lang="en-IN" dirty="0"/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१९७१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१०००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९३० </a:t>
                      </a:r>
                      <a:endParaRPr lang="en-IN" dirty="0"/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१९८१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१०००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९३४ </a:t>
                      </a:r>
                      <a:endParaRPr lang="en-IN" dirty="0"/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१९९१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१०००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९२९ </a:t>
                      </a:r>
                      <a:endParaRPr lang="en-IN" dirty="0"/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२००१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१०००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९३३ </a:t>
                      </a:r>
                      <a:endParaRPr lang="en-IN" dirty="0"/>
                    </a:p>
                  </a:txBody>
                  <a:tcPr/>
                </a:tc>
              </a:tr>
              <a:tr h="4857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२०११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१०००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९४०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भारतातील ग्रामीण नागरी लोक संख्येचे प्रमाण १९५१ ते २०११ </a:t>
            </a:r>
            <a: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  <a:t/>
            </a:r>
            <a:b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</a:br>
            <a:endParaRPr lang="en-IN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752600"/>
          <a:ext cx="8229600" cy="419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दशक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ग्रामीण लोकसंख्या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शहरी लोकसंख्या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+mj-lt"/>
                        </a:rPr>
                        <a:t>१९५१ 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८२.०७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१७.०३ </a:t>
                      </a:r>
                      <a:endParaRPr lang="en-IN" dirty="0"/>
                    </a:p>
                  </a:txBody>
                  <a:tcPr/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+mj-lt"/>
                        </a:rPr>
                        <a:t>१९६१ 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८२.००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१८.०० </a:t>
                      </a:r>
                      <a:endParaRPr lang="en-IN" dirty="0"/>
                    </a:p>
                  </a:txBody>
                  <a:tcPr/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१९७१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८०.०१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१९.०९ </a:t>
                      </a:r>
                      <a:endParaRPr lang="en-IN" dirty="0"/>
                    </a:p>
                  </a:txBody>
                  <a:tcPr/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१९८१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७७.०८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२२.०२ </a:t>
                      </a:r>
                      <a:endParaRPr lang="en-IN" dirty="0"/>
                    </a:p>
                  </a:txBody>
                  <a:tcPr/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१९९१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७४.२८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२५.७२ </a:t>
                      </a:r>
                      <a:endParaRPr lang="en-IN" dirty="0"/>
                    </a:p>
                  </a:txBody>
                  <a:tcPr/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२००१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७२.०२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२७.०८ </a:t>
                      </a:r>
                      <a:endParaRPr lang="en-IN" dirty="0"/>
                    </a:p>
                  </a:txBody>
                  <a:tcPr/>
                </a:tc>
              </a:tr>
              <a:tr h="523875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२०११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६८.८५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३१.१५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447800"/>
          </a:xfrm>
        </p:spPr>
        <p:txBody>
          <a:bodyPr>
            <a:normAutofit fontScale="90000"/>
          </a:bodyPr>
          <a:lstStyle/>
          <a:p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/>
            </a:r>
            <a:b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</a:br>
            <a:r>
              <a:rPr lang="mr-IN" b="1" dirty="0" smtClean="0">
                <a:solidFill>
                  <a:srgbClr val="7030A0"/>
                </a:solidFill>
                <a:latin typeface="Shivaji01" pitchFamily="2" charset="0"/>
              </a:rPr>
              <a:t>भारतातील स्त्री साक्षरता दर १९५१ ते २०११ </a:t>
            </a:r>
            <a: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  <a:t> </a:t>
            </a:r>
            <a:br>
              <a:rPr lang="en-US" b="1" dirty="0" smtClean="0">
                <a:solidFill>
                  <a:srgbClr val="7030A0"/>
                </a:solidFill>
                <a:latin typeface="Shivaji01" pitchFamily="2" charset="0"/>
              </a:rPr>
            </a:br>
            <a:endParaRPr lang="en-IN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81200"/>
          <a:ext cx="8229600" cy="3962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दशक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Shivaji01" pitchFamily="2" charset="0"/>
                        </a:rPr>
                        <a:t>साक्षर पुरुष </a:t>
                      </a:r>
                      <a:endParaRPr lang="en-IN" dirty="0">
                        <a:latin typeface="Shivaji01" pitchFamily="2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mr-IN" dirty="0" smtClean="0">
                          <a:latin typeface="Shivaji01" pitchFamily="2" charset="0"/>
                        </a:rPr>
                        <a:t>साक्षर स्त्रियां </a:t>
                      </a:r>
                      <a:endParaRPr lang="en-IN" dirty="0" smtClean="0">
                        <a:latin typeface="Shivaji01" pitchFamily="2" charset="0"/>
                      </a:endParaRPr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+mj-lt"/>
                        </a:rPr>
                        <a:t>१९५१ 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२७.२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८.९ </a:t>
                      </a:r>
                      <a:endParaRPr lang="en-IN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>
                          <a:latin typeface="+mj-lt"/>
                        </a:rPr>
                        <a:t>१९६१ </a:t>
                      </a:r>
                      <a:endParaRPr lang="en-IN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४०.४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१५.३ </a:t>
                      </a:r>
                      <a:endParaRPr lang="en-IN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१९७१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४६.०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२२.० </a:t>
                      </a:r>
                      <a:endParaRPr lang="en-IN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१९८१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५३.४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२८.५ </a:t>
                      </a:r>
                      <a:endParaRPr lang="en-IN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१९९१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६४.२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३९.२ </a:t>
                      </a:r>
                      <a:endParaRPr lang="en-IN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२००१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७५.२६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५३.६७ </a:t>
                      </a:r>
                      <a:endParaRPr lang="en-IN" dirty="0"/>
                    </a:p>
                  </a:txBody>
                  <a:tcPr/>
                </a:tc>
              </a:tr>
              <a:tr h="495300"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२०११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८२.१४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mr-IN" dirty="0" smtClean="0"/>
                        <a:t>६५.४५ 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mr-IN" sz="4000" dirty="0" smtClean="0">
                <a:solidFill>
                  <a:srgbClr val="7030A0"/>
                </a:solidFill>
                <a:latin typeface="Shivaji01" pitchFamily="2" charset="0"/>
              </a:rPr>
              <a:t>लोकसंख्यावाढीची कारणे</a:t>
            </a:r>
            <a:endParaRPr lang="en-IN" sz="4000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066800"/>
            <a:ext cx="8229600" cy="57912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None/>
            </a:pPr>
            <a:r>
              <a:rPr lang="mr-IN" sz="2400" dirty="0" smtClean="0">
                <a:solidFill>
                  <a:srgbClr val="7030A0"/>
                </a:solidFill>
                <a:latin typeface="Shivaji01" pitchFamily="2" charset="0"/>
              </a:rPr>
              <a:t>अ. घटता मृत्यू दर (मृत्यू दर घटविणारे घटक)</a:t>
            </a:r>
            <a:endParaRPr lang="en-US" sz="24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१. दुष्काळावर प्रभावी मात.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२. विविध साथी व इतर रोगावर प्रभावी नियंत्रण.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३. आरोग्यविषयक सोई – सुविधात वाढ.</a:t>
            </a:r>
            <a:endParaRPr lang="en-US" sz="2200" b="1" dirty="0" smtClean="0">
              <a:solidFill>
                <a:srgbClr val="002060"/>
              </a:solidFill>
              <a:latin typeface="Shivaji01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४. सरासरी आयुर्मानात वाढ.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400" b="1" dirty="0" smtClean="0">
                <a:solidFill>
                  <a:srgbClr val="7030A0"/>
                </a:solidFill>
                <a:latin typeface="Shivaji01" pitchFamily="2" charset="0"/>
              </a:rPr>
              <a:t>ब. उच्च जन्मदर (वाढत्या जनन प्रमाणाची कारणे )</a:t>
            </a:r>
            <a:endParaRPr lang="en-US" sz="2400" b="1" dirty="0" smtClean="0">
              <a:solidFill>
                <a:srgbClr val="7030A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400" b="1" dirty="0" smtClean="0">
                <a:solidFill>
                  <a:srgbClr val="002060"/>
                </a:solidFill>
                <a:latin typeface="Shivaji01" pitchFamily="2" charset="0"/>
              </a:rPr>
              <a:t>  </a:t>
            </a: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१. प्रजननास पूरक हवामान.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२. विवाहविषयक बाबी.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३. शेतीप्रधान अर्थव्यवस्था व संयुक्त कुटुंबपद्धती.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४. स्त्रियांचे समाजातील दुय्यमस्थान.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५. अज्ञान व निरक्षरता.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६. हरित क्रांतीचा प्रतिकूल परिणाम. 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७. दारिद्र व कनिष्ठ प्रतीचे राहणीमान.</a:t>
            </a:r>
            <a:r>
              <a:rPr lang="en-US" sz="2200" b="1" dirty="0" smtClean="0">
                <a:solidFill>
                  <a:srgbClr val="002060"/>
                </a:solidFill>
                <a:latin typeface="Shivaji01" pitchFamily="2" charset="0"/>
              </a:rPr>
              <a:t>.</a:t>
            </a: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८. करमणुकीच्या साधनांचा अभाव .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९. कुटुंबनियोजना बाबत उदासीनता.</a:t>
            </a:r>
            <a:endParaRPr lang="en-US" sz="2200" b="1" dirty="0" smtClean="0">
              <a:solidFill>
                <a:srgbClr val="002060"/>
              </a:solidFill>
              <a:latin typeface="Shivaji01" pitchFamily="2" charset="0"/>
            </a:endParaRPr>
          </a:p>
          <a:p>
            <a:pPr marL="514350" indent="-514350">
              <a:buNone/>
            </a:pPr>
            <a:r>
              <a:rPr lang="mr-IN" sz="2200" b="1" dirty="0" smtClean="0">
                <a:solidFill>
                  <a:srgbClr val="002060"/>
                </a:solidFill>
                <a:latin typeface="Shivaji01" pitchFamily="2" charset="0"/>
              </a:rPr>
              <a:t>  १०. स्थलांतर</a:t>
            </a:r>
            <a:r>
              <a:rPr lang="en-US" sz="2200" b="1" dirty="0" smtClean="0">
                <a:solidFill>
                  <a:srgbClr val="002060"/>
                </a:solidFill>
                <a:latin typeface="Shivaji01" pitchFamily="2" charset="0"/>
              </a:rPr>
              <a:t>.</a:t>
            </a:r>
          </a:p>
          <a:p>
            <a:pPr marL="514350" indent="-514350">
              <a:buAutoNum type="arabicPeriod"/>
            </a:pPr>
            <a:endParaRPr lang="en-US" sz="2400" b="1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endParaRPr lang="en-US" sz="2400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endParaRPr lang="en-IN" sz="2800" dirty="0">
              <a:latin typeface="Shivaji01" pitchFamily="2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417638"/>
          </a:xfrm>
        </p:spPr>
        <p:txBody>
          <a:bodyPr>
            <a:normAutofit/>
          </a:bodyPr>
          <a:lstStyle/>
          <a:p>
            <a:r>
              <a:rPr lang="mr-IN" sz="2800" b="1" dirty="0" smtClean="0">
                <a:solidFill>
                  <a:srgbClr val="7030A0"/>
                </a:solidFill>
                <a:latin typeface="Shivaji01" pitchFamily="2" charset="0"/>
              </a:rPr>
              <a:t>भारतातील लोकसंख्या वाढ नियंत्रणउपाय किंव्हा मार्ग</a:t>
            </a:r>
            <a:endParaRPr lang="en-IN" sz="2800" b="1" dirty="0">
              <a:solidFill>
                <a:srgbClr val="7030A0"/>
              </a:solidFill>
              <a:latin typeface="Shivaji01" pitchFamily="2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066800"/>
            <a:ext cx="8229600" cy="6019800"/>
          </a:xfrm>
        </p:spPr>
        <p:txBody>
          <a:bodyPr>
            <a:normAutofit/>
          </a:bodyPr>
          <a:lstStyle/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 pitchFamily="2" charset="0"/>
              </a:rPr>
              <a:t>संततीनियमनांचा प्रभावी प्रचार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 pitchFamily="2" charset="0"/>
              </a:rPr>
              <a:t>गर्भपातास मान्यता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विवाहाच्या वयोमर्यादेत कायद्याने वाढ.</a:t>
            </a:r>
            <a:r>
              <a:rPr lang="en-US" sz="2000" b="1" dirty="0" smtClean="0">
                <a:solidFill>
                  <a:srgbClr val="002060"/>
                </a:solidFill>
                <a:latin typeface="Shivaji01"/>
              </a:rPr>
              <a:t> </a:t>
            </a:r>
            <a:endParaRPr lang="mr-IN" sz="2000" b="1" dirty="0" smtClean="0">
              <a:solidFill>
                <a:srgbClr val="002060"/>
              </a:solidFill>
              <a:latin typeface="Shivaji01"/>
            </a:endParaRP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साक्षरता प्रसार व गुणवत्तेत वाढ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बक्षीस व शिक्षा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प्रभावी प्रचार यंत्रणा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लोकसंख्या शिक्षण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लोकप्रतिनिधीच्या संख्येत गोठवण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नियोजानबद्ध स्थलांतर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शेती व उद्योगधंद्याचा विकास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ऐच्छिक मंडळाचे सहकार्य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जनतेच्या आरोग्याविषयक देखरेखीसाठी प्रशिक्षित कायकर्ते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शहरीकरणाच्या प्रमाणात वाढ</a:t>
            </a:r>
          </a:p>
          <a:p>
            <a:pPr marL="514350" indent="-514350">
              <a:buAutoNum type="hindiNumPeriod"/>
            </a:pPr>
            <a:r>
              <a:rPr lang="mr-IN" sz="2000" b="1" dirty="0" smtClean="0">
                <a:solidFill>
                  <a:srgbClr val="002060"/>
                </a:solidFill>
                <a:latin typeface="Shivaji01"/>
              </a:rPr>
              <a:t>सामाजिक सुरक्षतेच्या सोई उपलब्ध करणे</a:t>
            </a:r>
            <a:endParaRPr lang="en-US" sz="2000" b="1" dirty="0" smtClean="0">
              <a:solidFill>
                <a:srgbClr val="002060"/>
              </a:solidFill>
              <a:latin typeface="Shivaji01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Shivaji01"/>
            </a:endParaRPr>
          </a:p>
          <a:p>
            <a:pPr marL="514350" indent="-514350">
              <a:buNone/>
            </a:pPr>
            <a:endParaRPr lang="en-US" sz="2800" dirty="0" smtClean="0">
              <a:latin typeface="Shivaji01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Shivaji01" pitchFamily="2" charset="0"/>
            </a:endParaRPr>
          </a:p>
          <a:p>
            <a:pPr marL="514350" indent="-514350">
              <a:buAutoNum type="arabicPeriod"/>
            </a:pPr>
            <a:endParaRPr lang="en-US" dirty="0" smtClean="0">
              <a:latin typeface="Shivaji01" pitchFamily="2" charset="0"/>
            </a:endParaRPr>
          </a:p>
          <a:p>
            <a:pPr>
              <a:buNone/>
            </a:pPr>
            <a:endParaRPr lang="en-IN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313</TotalTime>
  <Words>480</Words>
  <Application>Microsoft Office PowerPoint</Application>
  <PresentationFormat>On-screen Show (4:3)</PresentationFormat>
  <Paragraphs>202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Solstice</vt:lpstr>
      <vt:lpstr>RADHANAGARI MAHAVIDYALAYA,RADHANAGARI SOCIOLOGY DEPARTMENT. MR.MOKASHI P.A. ASS.PROF. </vt:lpstr>
      <vt:lpstr>लोकसंख्येची समस्या</vt:lpstr>
      <vt:lpstr>लोकसंख्या वाढ अर्थ व स्वरूप</vt:lpstr>
      <vt:lpstr>भारतातील जन्मदर आणि मृत्यूदर १९५१ ते २०११</vt:lpstr>
      <vt:lpstr>भारतातील स्त्री पुरुष प्रमाण १९५१ ते २०११</vt:lpstr>
      <vt:lpstr>भारतातील ग्रामीण नागरी लोक संख्येचे प्रमाण १९५१ ते २०११  </vt:lpstr>
      <vt:lpstr> भारतातील स्त्री साक्षरता दर १९५१ ते २०११   </vt:lpstr>
      <vt:lpstr>लोकसंख्यावाढीची कारणे</vt:lpstr>
      <vt:lpstr>भारतातील लोकसंख्या वाढ नियंत्रणउपाय किंव्हा मार्ग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RADHANAGARI MAHAVIDYALAYA,RADHANAGARI SOCIOLOGY DEPARTMENT. MR.MOKASHI P.A. ASS.PROF.</dc:title>
  <dc:creator>INTEL</dc:creator>
  <cp:lastModifiedBy>Nitin</cp:lastModifiedBy>
  <cp:revision>79</cp:revision>
  <dcterms:created xsi:type="dcterms:W3CDTF">2006-08-16T00:00:00Z</dcterms:created>
  <dcterms:modified xsi:type="dcterms:W3CDTF">2020-01-13T13:32:37Z</dcterms:modified>
</cp:coreProperties>
</file>