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2819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RADHANAGARI MAHAVIDYALAYA,RADHANAGARI</a:t>
            </a:r>
            <a:br>
              <a:rPr lang="en-US" sz="2800" b="1" dirty="0" smtClean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DEPARTMENT OF SOCIOLOGY</a:t>
            </a:r>
            <a:br>
              <a:rPr lang="en-US" sz="2800" b="1" dirty="0" smtClean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MR.MOKASHI P.A.</a:t>
            </a:r>
            <a:br>
              <a:rPr lang="en-US" sz="2800" b="1" dirty="0" smtClean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ASSI.PROF.</a:t>
            </a:r>
            <a:endParaRPr lang="en-US" sz="28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276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B.A.PART  - 1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SEMESTER – 1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TOPIC – 3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SOCIAL INSTITUTIONS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FAMILY</a:t>
            </a:r>
          </a:p>
          <a:p>
            <a:r>
              <a:rPr lang="mr-IN" sz="2400" b="1" dirty="0" smtClean="0">
                <a:solidFill>
                  <a:srgbClr val="00B050"/>
                </a:solidFill>
                <a:latin typeface="Shivaji01" pitchFamily="2" charset="0"/>
              </a:rPr>
              <a:t>कुटुंबसंस्था १६-८-२०१७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कुटुंबसंस्था</a:t>
            </a:r>
            <a:endParaRPr lang="en-US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229600" cy="5257800"/>
          </a:xfrm>
        </p:spPr>
        <p:txBody>
          <a:bodyPr>
            <a:normAutofit/>
          </a:bodyPr>
          <a:lstStyle/>
          <a:p>
            <a:r>
              <a:rPr lang="mr-IN" sz="2200" b="1" dirty="0" smtClean="0">
                <a:solidFill>
                  <a:srgbClr val="7030A0"/>
                </a:solidFill>
                <a:latin typeface="Shivaji01" pitchFamily="2" charset="0"/>
              </a:rPr>
              <a:t>विषय विवेचन :</a:t>
            </a:r>
            <a:endParaRPr lang="en-US" sz="22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200" b="1" dirty="0" smtClean="0">
                <a:solidFill>
                  <a:srgbClr val="7030A0"/>
                </a:solidFill>
                <a:latin typeface="Shivaji01" pitchFamily="2" charset="0"/>
              </a:rPr>
              <a:t>कुटुंबाची व्याख्या : </a:t>
            </a:r>
          </a:p>
          <a:p>
            <a:endParaRPr lang="mr-IN" sz="22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200" b="1" dirty="0" smtClean="0">
                <a:solidFill>
                  <a:srgbClr val="7030A0"/>
                </a:solidFill>
                <a:latin typeface="Shivaji01" pitchFamily="2" charset="0"/>
              </a:rPr>
              <a:t>क्लायरे</a:t>
            </a:r>
            <a:r>
              <a:rPr lang="en-US" sz="2200" b="1" dirty="0" smtClean="0">
                <a:solidFill>
                  <a:srgbClr val="7030A0"/>
                </a:solidFill>
                <a:latin typeface="Shivaji01" pitchFamily="2" charset="0"/>
              </a:rPr>
              <a:t>o </a:t>
            </a:r>
            <a:r>
              <a:rPr lang="mr-IN" sz="2200" b="1" dirty="0" smtClean="0">
                <a:solidFill>
                  <a:srgbClr val="7030A0"/>
                </a:solidFill>
                <a:latin typeface="Shivaji01" pitchFamily="2" charset="0"/>
              </a:rPr>
              <a:t>: कुटुंब म्हणजे आई वडील पालक आणि त्यांची मुले यांच्यामध्ये अस्तित्वात असणाऱ्या परस्पर संबधाची व्यवस्था आहे.</a:t>
            </a:r>
          </a:p>
          <a:p>
            <a:endParaRPr lang="en-US" sz="2200" b="1" dirty="0" smtClean="0">
              <a:solidFill>
                <a:srgbClr val="7030A0"/>
              </a:solidFill>
              <a:latin typeface="Shivaji01"/>
            </a:endParaRPr>
          </a:p>
          <a:p>
            <a:r>
              <a:rPr lang="mr-IN" sz="2200" b="1" dirty="0" smtClean="0">
                <a:solidFill>
                  <a:srgbClr val="7030A0"/>
                </a:solidFill>
                <a:latin typeface="Shivaji01"/>
              </a:rPr>
              <a:t>एलीइट व मेरील : कुटुंब म्हणजे पती पत्नी आणि त्यांची मुले या सर्वांचा मिळून बनलेला एक जैविक व सामाजिक समूह आहे.</a:t>
            </a:r>
          </a:p>
          <a:p>
            <a:endParaRPr lang="en-US" sz="22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000" b="1" dirty="0" smtClean="0">
                <a:solidFill>
                  <a:srgbClr val="7030A0"/>
                </a:solidFill>
                <a:latin typeface="Shivaji01" pitchFamily="2" charset="0"/>
              </a:rPr>
              <a:t>किंग्जले डेविस: </a:t>
            </a:r>
            <a:r>
              <a:rPr lang="mr-IN" sz="2000" b="1" dirty="0" smtClean="0">
                <a:solidFill>
                  <a:srgbClr val="7030A0"/>
                </a:solidFill>
                <a:latin typeface="Shivaji01"/>
              </a:rPr>
              <a:t>कुटुंब म्हणजे असा समूह कीज्यामधील व्यक्तीचे असणारे परस्पर संबध हे रक्त संबधावर आधारित असल्याने ते परस्परांचे नातलग किंवा आप्त असतात.</a:t>
            </a:r>
            <a:r>
              <a:rPr lang="en-US" sz="2000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</a:p>
          <a:p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कुटुंबाची वैशिट्ये</a:t>
            </a:r>
            <a:endParaRPr lang="en-US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sz="2600" b="1" dirty="0" smtClean="0">
                <a:solidFill>
                  <a:srgbClr val="7030A0"/>
                </a:solidFill>
                <a:latin typeface="Shivaji01" pitchFamily="2" charset="0"/>
              </a:rPr>
              <a:t>१.सार्वत्रिकता </a:t>
            </a:r>
          </a:p>
          <a:p>
            <a:r>
              <a:rPr lang="mr-IN" sz="2600" b="1" dirty="0" smtClean="0">
                <a:solidFill>
                  <a:srgbClr val="7030A0"/>
                </a:solidFill>
                <a:latin typeface="Shivaji01" pitchFamily="2" charset="0"/>
              </a:rPr>
              <a:t>२.मर्यादित आकार</a:t>
            </a:r>
            <a:endParaRPr lang="en-US" sz="26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600" b="1" dirty="0" smtClean="0">
                <a:solidFill>
                  <a:srgbClr val="7030A0"/>
                </a:solidFill>
                <a:latin typeface="Shivaji01" pitchFamily="2" charset="0"/>
              </a:rPr>
              <a:t>३.कुटुंब हा मूलतःरक्तसंबधितांचा समूह आहे.</a:t>
            </a:r>
            <a:endParaRPr lang="en-US" sz="26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600" b="1" dirty="0" smtClean="0">
                <a:solidFill>
                  <a:srgbClr val="7030A0"/>
                </a:solidFill>
                <a:latin typeface="Shivaji01" pitchFamily="2" charset="0"/>
              </a:rPr>
              <a:t>४.सद्स्यामधील कायमस्वरूपी संबध</a:t>
            </a:r>
            <a:endParaRPr lang="en-US" sz="26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600" b="1" dirty="0" smtClean="0">
                <a:solidFill>
                  <a:srgbClr val="7030A0"/>
                </a:solidFill>
                <a:latin typeface="Shivaji01" pitchFamily="2" charset="0"/>
              </a:rPr>
              <a:t>५.कुटुंब सदस्यासाठी निवार्याची व्यवस्था</a:t>
            </a:r>
            <a:r>
              <a:rPr lang="en-US" sz="2600" b="1" dirty="0" smtClean="0">
                <a:solidFill>
                  <a:srgbClr val="7030A0"/>
                </a:solidFill>
                <a:latin typeface="Shivaji01"/>
              </a:rPr>
              <a:t>.</a:t>
            </a:r>
          </a:p>
          <a:p>
            <a:r>
              <a:rPr lang="mr-IN" sz="2600" b="1" dirty="0" smtClean="0">
                <a:solidFill>
                  <a:srgbClr val="7030A0"/>
                </a:solidFill>
                <a:latin typeface="Shivaji01"/>
              </a:rPr>
              <a:t>६.प्रजोत्पादन</a:t>
            </a:r>
            <a:endParaRPr lang="en-US" sz="2600" b="1" dirty="0" smtClean="0">
              <a:solidFill>
                <a:srgbClr val="7030A0"/>
              </a:solidFill>
              <a:latin typeface="Shivaji01"/>
            </a:endParaRPr>
          </a:p>
          <a:p>
            <a:r>
              <a:rPr lang="mr-IN" sz="2600" b="1" dirty="0" smtClean="0">
                <a:solidFill>
                  <a:srgbClr val="7030A0"/>
                </a:solidFill>
                <a:latin typeface="Shivaji01"/>
              </a:rPr>
              <a:t>७.मुलांचे पालनपोषण </a:t>
            </a:r>
          </a:p>
          <a:p>
            <a:r>
              <a:rPr lang="mr-IN" sz="2600" b="1" dirty="0" smtClean="0">
                <a:solidFill>
                  <a:srgbClr val="7030A0"/>
                </a:solidFill>
                <a:latin typeface="Shivaji01"/>
              </a:rPr>
              <a:t>८.कुटुंब समाजीकरणाचे एक साधन आहे. </a:t>
            </a:r>
            <a:endParaRPr lang="en-US" sz="2600" b="1" dirty="0" smtClean="0">
              <a:solidFill>
                <a:srgbClr val="7030A0"/>
              </a:solidFill>
              <a:latin typeface="Shivaji01"/>
            </a:endParaRPr>
          </a:p>
          <a:p>
            <a:r>
              <a:rPr lang="mr-IN" sz="2600" b="1" dirty="0" smtClean="0">
                <a:solidFill>
                  <a:srgbClr val="7030A0"/>
                </a:solidFill>
                <a:latin typeface="Shivaji01"/>
              </a:rPr>
              <a:t>९.सामाजिक स्थाननिश्चीती</a:t>
            </a:r>
            <a:endParaRPr lang="en-US" sz="2600" b="1" dirty="0" smtClean="0">
              <a:solidFill>
                <a:srgbClr val="7030A0"/>
              </a:solidFill>
              <a:latin typeface="Shivaji01"/>
            </a:endParaRPr>
          </a:p>
          <a:p>
            <a:r>
              <a:rPr lang="mr-IN" sz="2600" b="1" dirty="0" smtClean="0">
                <a:solidFill>
                  <a:srgbClr val="7030A0"/>
                </a:solidFill>
                <a:latin typeface="Shivaji01"/>
              </a:rPr>
              <a:t>१०.कुटुंब हि नियमन अथवा शिस्त ठेवणारी संस्था आहे.</a:t>
            </a:r>
            <a:endParaRPr lang="en-US" sz="2600" b="1" dirty="0" smtClean="0">
              <a:solidFill>
                <a:srgbClr val="7030A0"/>
              </a:solidFill>
              <a:latin typeface="Shivaji01"/>
            </a:endParaRPr>
          </a:p>
          <a:p>
            <a:r>
              <a:rPr lang="mr-IN" sz="2600" b="1" dirty="0" smtClean="0">
                <a:solidFill>
                  <a:srgbClr val="7030A0"/>
                </a:solidFill>
                <a:latin typeface="Shivaji01"/>
              </a:rPr>
              <a:t>११.कुटुंबसंस्थाविविध प्रकारामध्ये आढळते .</a:t>
            </a:r>
            <a:endParaRPr lang="en-US" sz="2600" b="1" dirty="0" smtClean="0">
              <a:solidFill>
                <a:srgbClr val="7030A0"/>
              </a:solidFill>
              <a:latin typeface="Shivaji01"/>
            </a:endParaRPr>
          </a:p>
          <a:p>
            <a:endParaRPr lang="en-US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कुटुंबाची बदलती वैशिष्ट्ये</a:t>
            </a:r>
            <a:endParaRPr lang="en-US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mr-IN" sz="2000" dirty="0" smtClean="0">
              <a:solidFill>
                <a:srgbClr val="7030A0"/>
              </a:solidFill>
              <a:latin typeface="Shivaji01" pitchFamily="2" charset="0"/>
            </a:endParaRPr>
          </a:p>
          <a:p>
            <a:endParaRPr lang="mr-IN" sz="2000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000" b="1" dirty="0" smtClean="0">
                <a:solidFill>
                  <a:srgbClr val="7030A0"/>
                </a:solidFill>
                <a:latin typeface="Shivaji01" pitchFamily="2" charset="0"/>
              </a:rPr>
              <a:t>कुटुंबाच्या आकारमानामध्ये झालेली घट</a:t>
            </a:r>
            <a:endParaRPr lang="en-US" sz="20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endParaRPr lang="mr-IN" sz="2000" dirty="0" smtClean="0">
              <a:solidFill>
                <a:srgbClr val="7030A0"/>
              </a:solidFill>
              <a:latin typeface="Shivaji01" pitchFamily="2" charset="0"/>
            </a:endParaRPr>
          </a:p>
          <a:p>
            <a:endParaRPr lang="mr-IN" sz="2000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000" b="1" dirty="0" smtClean="0">
                <a:solidFill>
                  <a:srgbClr val="7030A0"/>
                </a:solidFill>
                <a:latin typeface="Shivaji01" pitchFamily="2" charset="0"/>
              </a:rPr>
              <a:t>संयुक्त कुटुंबाचे केंद्रित कुटुंबाच्यामध्ये होणारे विभाजन</a:t>
            </a:r>
            <a:endParaRPr lang="en-US" sz="20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endParaRPr lang="mr-IN" sz="2000" dirty="0" smtClean="0">
              <a:solidFill>
                <a:srgbClr val="7030A0"/>
              </a:solidFill>
              <a:latin typeface="Shivaji01" pitchFamily="2" charset="0"/>
            </a:endParaRPr>
          </a:p>
          <a:p>
            <a:endParaRPr lang="mr-IN" sz="2000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sz="2000" b="1" dirty="0" smtClean="0">
                <a:solidFill>
                  <a:srgbClr val="7030A0"/>
                </a:solidFill>
                <a:latin typeface="Shivaji01" pitchFamily="2" charset="0"/>
              </a:rPr>
              <a:t>कुटुंबातील महिलांच्या स्थानामध्ये झालेला बदल</a:t>
            </a:r>
            <a:endParaRPr lang="en-US" sz="2000" b="1" dirty="0">
              <a:solidFill>
                <a:srgbClr val="7030A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mr-IN" dirty="0" smtClean="0"/>
          </a:p>
          <a:p>
            <a:endParaRPr lang="mr-IN" dirty="0" smtClean="0"/>
          </a:p>
          <a:p>
            <a:pPr algn="ctr">
              <a:buNone/>
            </a:pPr>
            <a:r>
              <a:rPr lang="mr-IN" sz="4000" b="1" dirty="0" smtClean="0"/>
              <a:t>आभारी आहोत </a:t>
            </a:r>
            <a:endParaRPr 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225</TotalTime>
  <Words>151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RADHANAGARI MAHAVIDYALAYA,RADHANAGARI DEPARTMENT OF SOCIOLOGY MR.MOKASHI P.A. ASSI.PROF.</vt:lpstr>
      <vt:lpstr>कुटुंबसंस्था</vt:lpstr>
      <vt:lpstr>कुटुंबाची वैशिट्ये</vt:lpstr>
      <vt:lpstr>कुटुंबाची बदलती वैशिष्ट्ये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MAHAVIDYALAYA,RADHANAGARI DEPARTMENT OF SOCIOLOGY MR.MOKASHI P.A. ASSI.PROF.</dc:title>
  <dc:creator>NITIN JARANDIKAR</dc:creator>
  <cp:lastModifiedBy>Nitin</cp:lastModifiedBy>
  <cp:revision>40</cp:revision>
  <dcterms:created xsi:type="dcterms:W3CDTF">2006-08-16T00:00:00Z</dcterms:created>
  <dcterms:modified xsi:type="dcterms:W3CDTF">2020-01-13T13:30:09Z</dcterms:modified>
</cp:coreProperties>
</file>